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48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1" i="0">
                <a:solidFill>
                  <a:srgbClr val="25252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6F2F9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1" i="0">
                <a:solidFill>
                  <a:srgbClr val="25252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254252" y="1214627"/>
            <a:ext cx="9683496" cy="44150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6067" y="1266444"/>
            <a:ext cx="9579864" cy="43113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447800" y="1411224"/>
            <a:ext cx="9296400" cy="4036060"/>
          </a:xfrm>
          <a:custGeom>
            <a:avLst/>
            <a:gdLst/>
            <a:ahLst/>
            <a:cxnLst/>
            <a:rect l="l" t="t" r="r" b="b"/>
            <a:pathLst>
              <a:path w="9296400" h="4036060">
                <a:moveTo>
                  <a:pt x="0" y="4035552"/>
                </a:moveTo>
                <a:lnTo>
                  <a:pt x="9296400" y="4035552"/>
                </a:lnTo>
                <a:lnTo>
                  <a:pt x="9296400" y="0"/>
                </a:lnTo>
                <a:lnTo>
                  <a:pt x="0" y="0"/>
                </a:lnTo>
                <a:lnTo>
                  <a:pt x="0" y="4035552"/>
                </a:lnTo>
                <a:close/>
              </a:path>
            </a:pathLst>
          </a:custGeom>
          <a:ln w="6096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5135879" y="1267967"/>
            <a:ext cx="1920239" cy="731520"/>
          </a:xfrm>
          <a:custGeom>
            <a:avLst/>
            <a:gdLst/>
            <a:ahLst/>
            <a:cxnLst/>
            <a:rect l="l" t="t" r="r" b="b"/>
            <a:pathLst>
              <a:path w="1920240" h="731519">
                <a:moveTo>
                  <a:pt x="1920239" y="0"/>
                </a:moveTo>
                <a:lnTo>
                  <a:pt x="0" y="0"/>
                </a:lnTo>
                <a:lnTo>
                  <a:pt x="0" y="731520"/>
                </a:lnTo>
                <a:lnTo>
                  <a:pt x="1920239" y="731520"/>
                </a:lnTo>
                <a:lnTo>
                  <a:pt x="1920239" y="0"/>
                </a:lnTo>
                <a:close/>
              </a:path>
            </a:pathLst>
          </a:custGeom>
          <a:solidFill>
            <a:srgbClr val="E2DE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5250179" y="1267967"/>
            <a:ext cx="1691639" cy="645160"/>
          </a:xfrm>
          <a:custGeom>
            <a:avLst/>
            <a:gdLst/>
            <a:ahLst/>
            <a:cxnLst/>
            <a:rect l="l" t="t" r="r" b="b"/>
            <a:pathLst>
              <a:path w="1691640" h="645160">
                <a:moveTo>
                  <a:pt x="0" y="0"/>
                </a:moveTo>
                <a:lnTo>
                  <a:pt x="0" y="640080"/>
                </a:lnTo>
              </a:path>
              <a:path w="1691640" h="645160">
                <a:moveTo>
                  <a:pt x="1691640" y="0"/>
                </a:moveTo>
                <a:lnTo>
                  <a:pt x="1691640" y="640080"/>
                </a:lnTo>
              </a:path>
              <a:path w="1691640" h="645160">
                <a:moveTo>
                  <a:pt x="0" y="644652"/>
                </a:moveTo>
                <a:lnTo>
                  <a:pt x="1691640" y="644652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1" i="0">
                <a:solidFill>
                  <a:srgbClr val="25252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33172" y="236220"/>
            <a:ext cx="11725656" cy="638555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75814" y="2687269"/>
            <a:ext cx="7040371" cy="11233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200" b="1" i="0">
                <a:solidFill>
                  <a:srgbClr val="25252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67562" y="1921002"/>
            <a:ext cx="10659745" cy="2677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6F2F9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305">
              <a:lnSpc>
                <a:spcPct val="100000"/>
              </a:lnSpc>
              <a:spcBef>
                <a:spcPts val="100"/>
              </a:spcBef>
            </a:pPr>
            <a:r>
              <a:rPr spc="-110" dirty="0"/>
              <a:t>Sentence</a:t>
            </a:r>
            <a:r>
              <a:rPr spc="-265" dirty="0"/>
              <a:t> </a:t>
            </a:r>
            <a:r>
              <a:rPr spc="-100" dirty="0"/>
              <a:t>Structure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57800" y="1307925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Prepared By:</a:t>
            </a:r>
            <a:br>
              <a:rPr lang="en-US" dirty="0" smtClean="0"/>
            </a:br>
            <a:r>
              <a:rPr lang="en-US" dirty="0" err="1" smtClean="0"/>
              <a:t>Nisar</a:t>
            </a:r>
            <a:r>
              <a:rPr lang="en-US" dirty="0" smtClean="0"/>
              <a:t> Ahmad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3396" y="181355"/>
            <a:ext cx="10058400" cy="1591310"/>
          </a:xfrm>
          <a:prstGeom prst="rect">
            <a:avLst/>
          </a:prstGeom>
          <a:solidFill>
            <a:srgbClr val="D9F0EA"/>
          </a:solidFill>
        </p:spPr>
        <p:txBody>
          <a:bodyPr vert="horz" wrap="square" lIns="0" tIns="390525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3075"/>
              </a:spcBef>
            </a:pPr>
            <a:r>
              <a:rPr sz="4400" spc="-15" dirty="0"/>
              <a:t>Sentence</a:t>
            </a:r>
            <a:r>
              <a:rPr sz="4400" spc="-40" dirty="0"/>
              <a:t> </a:t>
            </a:r>
            <a:r>
              <a:rPr sz="4400" spc="-15" dirty="0"/>
              <a:t>Fragments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1372869" y="2072527"/>
            <a:ext cx="9269730" cy="3752215"/>
          </a:xfrm>
          <a:prstGeom prst="rect">
            <a:avLst/>
          </a:prstGeom>
        </p:spPr>
        <p:txBody>
          <a:bodyPr vert="horz" wrap="square" lIns="0" tIns="103505" rIns="0" bIns="0" rtlCol="0">
            <a:spAutoFit/>
          </a:bodyPr>
          <a:lstStyle/>
          <a:p>
            <a:pPr marL="51435" algn="ctr">
              <a:lnSpc>
                <a:spcPct val="100000"/>
              </a:lnSpc>
              <a:spcBef>
                <a:spcPts val="815"/>
              </a:spcBef>
            </a:pPr>
            <a:r>
              <a:rPr sz="2400" b="1" spc="-10" dirty="0">
                <a:latin typeface="Calibri"/>
                <a:cs typeface="Calibri"/>
              </a:rPr>
              <a:t>Possible </a:t>
            </a:r>
            <a:r>
              <a:rPr sz="2400" b="1" spc="-20" dirty="0">
                <a:latin typeface="Calibri"/>
                <a:cs typeface="Calibri"/>
              </a:rPr>
              <a:t>ways </a:t>
            </a:r>
            <a:r>
              <a:rPr sz="2400" b="1" spc="-15" dirty="0">
                <a:latin typeface="Calibri"/>
                <a:cs typeface="Calibri"/>
              </a:rPr>
              <a:t>to </a:t>
            </a:r>
            <a:r>
              <a:rPr sz="2400" b="1" spc="-10" dirty="0">
                <a:latin typeface="Calibri"/>
                <a:cs typeface="Calibri"/>
              </a:rPr>
              <a:t>correct </a:t>
            </a:r>
            <a:r>
              <a:rPr sz="2400" b="1" spc="-5" dirty="0">
                <a:latin typeface="Calibri"/>
                <a:cs typeface="Calibri"/>
              </a:rPr>
              <a:t>the </a:t>
            </a:r>
            <a:r>
              <a:rPr sz="2400" b="1" spc="-10" dirty="0">
                <a:latin typeface="Calibri"/>
                <a:cs typeface="Calibri"/>
              </a:rPr>
              <a:t>sentence</a:t>
            </a:r>
            <a:r>
              <a:rPr sz="2400" b="1" spc="20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fragments:</a:t>
            </a:r>
            <a:endParaRPr sz="2400">
              <a:latin typeface="Calibri"/>
              <a:cs typeface="Calibri"/>
            </a:endParaRPr>
          </a:p>
          <a:p>
            <a:pPr marL="342900" marR="398145" indent="-342900">
              <a:lnSpc>
                <a:spcPts val="2735"/>
              </a:lnSpc>
              <a:spcBef>
                <a:spcPts val="720"/>
              </a:spcBef>
              <a:buFont typeface="Arial"/>
              <a:buChar char="•"/>
              <a:tabLst>
                <a:tab pos="342900" algn="l"/>
                <a:tab pos="356235" algn="l"/>
              </a:tabLst>
            </a:pP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“Although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the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course was well organised” </a:t>
            </a:r>
            <a:r>
              <a:rPr sz="2400" b="1" dirty="0">
                <a:latin typeface="Calibri"/>
                <a:cs typeface="Calibri"/>
              </a:rPr>
              <a:t>is a </a:t>
            </a:r>
            <a:r>
              <a:rPr sz="2400" b="1" spc="-10" dirty="0">
                <a:solidFill>
                  <a:srgbClr val="FF0000"/>
                </a:solidFill>
                <a:latin typeface="Calibri"/>
                <a:cs typeface="Calibri"/>
              </a:rPr>
              <a:t>dependent </a:t>
            </a:r>
            <a:r>
              <a:rPr sz="2400" b="1" spc="-5" dirty="0">
                <a:solidFill>
                  <a:srgbClr val="FF0000"/>
                </a:solidFill>
                <a:latin typeface="Calibri"/>
                <a:cs typeface="Calibri"/>
              </a:rPr>
              <a:t>clause,</a:t>
            </a:r>
            <a:r>
              <a:rPr sz="2400" b="1" spc="10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so</a:t>
            </a:r>
            <a:endParaRPr sz="2400">
              <a:latin typeface="Calibri"/>
              <a:cs typeface="Calibri"/>
            </a:endParaRPr>
          </a:p>
          <a:p>
            <a:pPr marR="1537970" algn="ctr">
              <a:lnSpc>
                <a:spcPts val="2735"/>
              </a:lnSpc>
            </a:pPr>
            <a:r>
              <a:rPr sz="2400" b="1" dirty="0">
                <a:latin typeface="Calibri"/>
                <a:cs typeface="Calibri"/>
              </a:rPr>
              <a:t>needs an </a:t>
            </a:r>
            <a:r>
              <a:rPr sz="2400" b="1" spc="-10" dirty="0">
                <a:latin typeface="Calibri"/>
                <a:cs typeface="Calibri"/>
              </a:rPr>
              <a:t>independent </a:t>
            </a:r>
            <a:r>
              <a:rPr sz="2400" b="1" spc="-5" dirty="0">
                <a:latin typeface="Calibri"/>
                <a:cs typeface="Calibri"/>
              </a:rPr>
              <a:t>clause added </a:t>
            </a:r>
            <a:r>
              <a:rPr sz="2400" b="1" spc="-15" dirty="0">
                <a:latin typeface="Calibri"/>
                <a:cs typeface="Calibri"/>
              </a:rPr>
              <a:t>to </a:t>
            </a:r>
            <a:r>
              <a:rPr sz="2400" b="1" dirty="0">
                <a:latin typeface="Calibri"/>
                <a:cs typeface="Calibri"/>
              </a:rPr>
              <a:t>it </a:t>
            </a:r>
            <a:r>
              <a:rPr sz="2400" b="1" spc="-15" dirty="0">
                <a:latin typeface="Calibri"/>
                <a:cs typeface="Calibri"/>
              </a:rPr>
              <a:t>to make</a:t>
            </a:r>
            <a:r>
              <a:rPr sz="2400" b="1" spc="20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sense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Calibri"/>
              <a:cs typeface="Calibri"/>
            </a:endParaRPr>
          </a:p>
          <a:p>
            <a:pPr marL="355600" marR="263525" indent="-343535">
              <a:lnSpc>
                <a:spcPts val="2590"/>
              </a:lnSpc>
              <a:spcBef>
                <a:spcPts val="169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b="1" spc="15" dirty="0">
                <a:solidFill>
                  <a:srgbClr val="006FC0"/>
                </a:solidFill>
                <a:latin typeface="Calibri"/>
                <a:cs typeface="Calibri"/>
              </a:rPr>
              <a:t>“The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new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book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very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simple 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to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understand” </a:t>
            </a:r>
            <a:r>
              <a:rPr sz="2400" b="1" dirty="0">
                <a:latin typeface="Calibri"/>
                <a:cs typeface="Calibri"/>
              </a:rPr>
              <a:t>is </a:t>
            </a:r>
            <a:r>
              <a:rPr sz="2400" b="1" spc="-5" dirty="0">
                <a:solidFill>
                  <a:srgbClr val="FF0000"/>
                </a:solidFill>
                <a:latin typeface="Calibri"/>
                <a:cs typeface="Calibri"/>
              </a:rPr>
              <a:t>missing </a:t>
            </a: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a </a:t>
            </a:r>
            <a:r>
              <a:rPr sz="2400" b="1" spc="-10" dirty="0">
                <a:solidFill>
                  <a:srgbClr val="FF0000"/>
                </a:solidFill>
                <a:latin typeface="Calibri"/>
                <a:cs typeface="Calibri"/>
              </a:rPr>
              <a:t>verb </a:t>
            </a:r>
            <a:r>
              <a:rPr sz="2400" b="1" dirty="0">
                <a:latin typeface="Calibri"/>
                <a:cs typeface="Calibri"/>
              </a:rPr>
              <a:t>e.g. </a:t>
            </a:r>
            <a:r>
              <a:rPr sz="2400" b="1" spc="-5" dirty="0">
                <a:latin typeface="Calibri"/>
                <a:cs typeface="Calibri"/>
              </a:rPr>
              <a:t>The  new book </a:t>
            </a:r>
            <a:r>
              <a:rPr sz="2400" b="1" spc="-5" dirty="0">
                <a:solidFill>
                  <a:srgbClr val="FF0000"/>
                </a:solidFill>
                <a:latin typeface="Calibri"/>
                <a:cs typeface="Calibri"/>
              </a:rPr>
              <a:t>was/is</a:t>
            </a:r>
            <a:r>
              <a:rPr sz="2400" b="1" spc="-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very…..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Clr>
                <a:srgbClr val="006FC0"/>
              </a:buClr>
              <a:buFont typeface="Arial"/>
              <a:buChar char="•"/>
            </a:pPr>
            <a:endParaRPr sz="2400">
              <a:latin typeface="Calibri"/>
              <a:cs typeface="Calibri"/>
            </a:endParaRPr>
          </a:p>
          <a:p>
            <a:pPr marL="355600" marR="5080" indent="-343535">
              <a:lnSpc>
                <a:spcPts val="2590"/>
              </a:lnSpc>
              <a:spcBef>
                <a:spcPts val="167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“Organised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the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students </a:t>
            </a:r>
            <a:r>
              <a:rPr sz="2400" b="1" spc="-20" dirty="0">
                <a:solidFill>
                  <a:srgbClr val="006FC0"/>
                </a:solidFill>
                <a:latin typeface="Calibri"/>
                <a:cs typeface="Calibri"/>
              </a:rPr>
              <a:t>into 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different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classes” </a:t>
            </a:r>
            <a:r>
              <a:rPr sz="2400" b="1" dirty="0">
                <a:latin typeface="Calibri"/>
                <a:cs typeface="Calibri"/>
              </a:rPr>
              <a:t>is </a:t>
            </a:r>
            <a:r>
              <a:rPr sz="2400" b="1" spc="-5" dirty="0">
                <a:solidFill>
                  <a:srgbClr val="FF0000"/>
                </a:solidFill>
                <a:latin typeface="Calibri"/>
                <a:cs typeface="Calibri"/>
              </a:rPr>
              <a:t>missing </a:t>
            </a: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a </a:t>
            </a:r>
            <a:r>
              <a:rPr sz="2400" b="1" spc="-5" dirty="0">
                <a:solidFill>
                  <a:srgbClr val="FF0000"/>
                </a:solidFill>
                <a:latin typeface="Calibri"/>
                <a:cs typeface="Calibri"/>
              </a:rPr>
              <a:t>subject </a:t>
            </a:r>
            <a:r>
              <a:rPr sz="2400" b="1" dirty="0">
                <a:latin typeface="Calibri"/>
                <a:cs typeface="Calibri"/>
              </a:rPr>
              <a:t>e.g. </a:t>
            </a: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libri"/>
                <a:cs typeface="Calibri"/>
              </a:rPr>
              <a:t>The </a:t>
            </a:r>
            <a:r>
              <a:rPr sz="2400" b="1" spc="-10" dirty="0">
                <a:solidFill>
                  <a:srgbClr val="FF0000"/>
                </a:solidFill>
                <a:latin typeface="Calibri"/>
                <a:cs typeface="Calibri"/>
              </a:rPr>
              <a:t>teacher </a:t>
            </a:r>
            <a:r>
              <a:rPr sz="2400" b="1" spc="-10" dirty="0">
                <a:latin typeface="Calibri"/>
                <a:cs typeface="Calibri"/>
              </a:rPr>
              <a:t>organised </a:t>
            </a:r>
            <a:r>
              <a:rPr sz="2400" b="1" spc="-5" dirty="0">
                <a:latin typeface="Calibri"/>
                <a:cs typeface="Calibri"/>
              </a:rPr>
              <a:t>the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students…..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3396" y="181355"/>
            <a:ext cx="10058400" cy="1591310"/>
          </a:xfrm>
          <a:prstGeom prst="rect">
            <a:avLst/>
          </a:prstGeom>
          <a:solidFill>
            <a:srgbClr val="D9F0EA"/>
          </a:solidFill>
        </p:spPr>
        <p:txBody>
          <a:bodyPr vert="horz" wrap="square" lIns="0" tIns="390525" rIns="0" bIns="0" rtlCol="0">
            <a:spAutoFit/>
          </a:bodyPr>
          <a:lstStyle/>
          <a:p>
            <a:pPr marL="960119">
              <a:lnSpc>
                <a:spcPct val="100000"/>
              </a:lnSpc>
              <a:spcBef>
                <a:spcPts val="3075"/>
              </a:spcBef>
            </a:pPr>
            <a:r>
              <a:rPr sz="4400" dirty="0"/>
              <a:t>Run-on </a:t>
            </a:r>
            <a:r>
              <a:rPr sz="4400" spc="-15" dirty="0"/>
              <a:t>Sentences </a:t>
            </a:r>
            <a:r>
              <a:rPr sz="4400" dirty="0"/>
              <a:t>/ </a:t>
            </a:r>
            <a:r>
              <a:rPr sz="4400" spc="-5" dirty="0"/>
              <a:t>Comma</a:t>
            </a:r>
            <a:r>
              <a:rPr sz="4400" spc="-55" dirty="0"/>
              <a:t> </a:t>
            </a:r>
            <a:r>
              <a:rPr sz="4400" spc="-5" dirty="0"/>
              <a:t>Splices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1928876" y="1825924"/>
            <a:ext cx="8283575" cy="4024629"/>
          </a:xfrm>
          <a:prstGeom prst="rect">
            <a:avLst/>
          </a:prstGeom>
        </p:spPr>
        <p:txBody>
          <a:bodyPr vert="horz" wrap="square" lIns="0" tIns="104775" rIns="0" bIns="0" rtlCol="0">
            <a:spAutoFit/>
          </a:bodyPr>
          <a:lstStyle/>
          <a:p>
            <a:pPr marL="443865">
              <a:lnSpc>
                <a:spcPct val="100000"/>
              </a:lnSpc>
              <a:spcBef>
                <a:spcPts val="825"/>
              </a:spcBef>
            </a:pPr>
            <a:r>
              <a:rPr sz="2400" b="1" spc="-5" dirty="0">
                <a:latin typeface="Calibri"/>
                <a:cs typeface="Calibri"/>
              </a:rPr>
              <a:t>These </a:t>
            </a:r>
            <a:r>
              <a:rPr sz="2400" b="1" spc="-15" dirty="0">
                <a:latin typeface="Calibri"/>
                <a:cs typeface="Calibri"/>
              </a:rPr>
              <a:t>two </a:t>
            </a:r>
            <a:r>
              <a:rPr sz="2400" b="1" spc="-5" dirty="0">
                <a:latin typeface="Calibri"/>
                <a:cs typeface="Calibri"/>
              </a:rPr>
              <a:t>types </a:t>
            </a:r>
            <a:r>
              <a:rPr sz="2400" b="1" spc="-10" dirty="0">
                <a:latin typeface="Calibri"/>
                <a:cs typeface="Calibri"/>
              </a:rPr>
              <a:t>are </a:t>
            </a:r>
            <a:r>
              <a:rPr sz="2400" b="1" spc="-5" dirty="0">
                <a:latin typeface="Calibri"/>
                <a:cs typeface="Calibri"/>
              </a:rPr>
              <a:t>very </a:t>
            </a:r>
            <a:r>
              <a:rPr sz="2400" b="1" dirty="0">
                <a:latin typeface="Calibri"/>
                <a:cs typeface="Calibri"/>
              </a:rPr>
              <a:t>similar and </a:t>
            </a:r>
            <a:r>
              <a:rPr sz="2400" b="1" spc="-10" dirty="0">
                <a:latin typeface="Calibri"/>
                <a:cs typeface="Calibri"/>
              </a:rPr>
              <a:t>are often </a:t>
            </a:r>
            <a:r>
              <a:rPr sz="2400" b="1" spc="-15" dirty="0">
                <a:latin typeface="Calibri"/>
                <a:cs typeface="Calibri"/>
              </a:rPr>
              <a:t>found</a:t>
            </a:r>
            <a:r>
              <a:rPr sz="2400" b="1" spc="20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together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For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example:</a:t>
            </a:r>
            <a:endParaRPr sz="2400">
              <a:latin typeface="Calibri"/>
              <a:cs typeface="Calibri"/>
            </a:endParaRPr>
          </a:p>
          <a:p>
            <a:pPr marL="12700" marR="88265">
              <a:lnSpc>
                <a:spcPct val="100000"/>
              </a:lnSpc>
              <a:spcBef>
                <a:spcPts val="900"/>
              </a:spcBef>
              <a:buAutoNum type="arabicPeriod"/>
              <a:tabLst>
                <a:tab pos="316865" algn="l"/>
              </a:tabLst>
            </a:pPr>
            <a:r>
              <a:rPr sz="2400" b="1" spc="-10" dirty="0">
                <a:latin typeface="Calibri"/>
                <a:cs typeface="Calibri"/>
              </a:rPr>
              <a:t>Over indulgence </a:t>
            </a:r>
            <a:r>
              <a:rPr sz="2400" b="1" dirty="0">
                <a:latin typeface="Calibri"/>
                <a:cs typeface="Calibri"/>
              </a:rPr>
              <a:t>in </a:t>
            </a:r>
            <a:r>
              <a:rPr sz="2400" b="1" spc="-20" dirty="0">
                <a:latin typeface="Calibri"/>
                <a:cs typeface="Calibri"/>
              </a:rPr>
              <a:t>fast </a:t>
            </a:r>
            <a:r>
              <a:rPr sz="2400" b="1" spc="-10" dirty="0">
                <a:latin typeface="Calibri"/>
                <a:cs typeface="Calibri"/>
              </a:rPr>
              <a:t>food </a:t>
            </a:r>
            <a:r>
              <a:rPr sz="2400" b="1" spc="-5" dirty="0">
                <a:latin typeface="Calibri"/>
                <a:cs typeface="Calibri"/>
              </a:rPr>
              <a:t>can </a:t>
            </a:r>
            <a:r>
              <a:rPr sz="2400" b="1" dirty="0">
                <a:latin typeface="Calibri"/>
                <a:cs typeface="Calibri"/>
              </a:rPr>
              <a:t>lead </a:t>
            </a:r>
            <a:r>
              <a:rPr sz="2400" b="1" spc="-20" dirty="0">
                <a:latin typeface="Calibri"/>
                <a:cs typeface="Calibri"/>
              </a:rPr>
              <a:t>to </a:t>
            </a:r>
            <a:r>
              <a:rPr sz="2400" b="1" spc="-15" dirty="0">
                <a:latin typeface="Calibri"/>
                <a:cs typeface="Calibri"/>
              </a:rPr>
              <a:t>weight </a:t>
            </a:r>
            <a:r>
              <a:rPr sz="2400" b="1" spc="-10" dirty="0">
                <a:latin typeface="Calibri"/>
                <a:cs typeface="Calibri"/>
              </a:rPr>
              <a:t>gain </a:t>
            </a:r>
            <a:r>
              <a:rPr sz="2400" b="1" spc="-5" dirty="0">
                <a:latin typeface="Calibri"/>
                <a:cs typeface="Calibri"/>
              </a:rPr>
              <a:t>it can </a:t>
            </a:r>
            <a:r>
              <a:rPr sz="2400" b="1" dirty="0">
                <a:latin typeface="Calibri"/>
                <a:cs typeface="Calibri"/>
              </a:rPr>
              <a:t>also  </a:t>
            </a:r>
            <a:r>
              <a:rPr sz="2400" b="1" spc="-5" dirty="0">
                <a:latin typeface="Calibri"/>
                <a:cs typeface="Calibri"/>
              </a:rPr>
              <a:t>cause </a:t>
            </a:r>
            <a:r>
              <a:rPr sz="2400" b="1" dirty="0">
                <a:latin typeface="Calibri"/>
                <a:cs typeface="Calibri"/>
              </a:rPr>
              <a:t>health </a:t>
            </a:r>
            <a:r>
              <a:rPr sz="2400" b="1" spc="-5" dirty="0">
                <a:latin typeface="Calibri"/>
                <a:cs typeface="Calibri"/>
              </a:rPr>
              <a:t>problems </a:t>
            </a:r>
            <a:r>
              <a:rPr sz="2400" b="1" dirty="0">
                <a:latin typeface="Calibri"/>
                <a:cs typeface="Calibri"/>
              </a:rPr>
              <a:t>in </a:t>
            </a:r>
            <a:r>
              <a:rPr sz="2400" b="1" spc="-15" dirty="0">
                <a:latin typeface="Calibri"/>
                <a:cs typeface="Calibri"/>
              </a:rPr>
              <a:t>later</a:t>
            </a:r>
            <a:r>
              <a:rPr sz="2400" b="1" spc="-40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life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Calibri"/>
              <a:buAutoNum type="arabicPeriod"/>
            </a:pPr>
            <a:endParaRPr sz="2400">
              <a:latin typeface="Calibri"/>
              <a:cs typeface="Calibri"/>
            </a:endParaRPr>
          </a:p>
          <a:p>
            <a:pPr marL="12700" marR="8890">
              <a:lnSpc>
                <a:spcPct val="100000"/>
              </a:lnSpc>
              <a:spcBef>
                <a:spcPts val="1750"/>
              </a:spcBef>
              <a:buAutoNum type="arabicPeriod"/>
              <a:tabLst>
                <a:tab pos="316865" algn="l"/>
              </a:tabLst>
            </a:pPr>
            <a:r>
              <a:rPr sz="2400" b="1" spc="-10" dirty="0">
                <a:latin typeface="Calibri"/>
                <a:cs typeface="Calibri"/>
              </a:rPr>
              <a:t>Over indulgence </a:t>
            </a:r>
            <a:r>
              <a:rPr sz="2400" b="1" dirty="0">
                <a:latin typeface="Calibri"/>
                <a:cs typeface="Calibri"/>
              </a:rPr>
              <a:t>in </a:t>
            </a:r>
            <a:r>
              <a:rPr sz="2400" b="1" spc="-20" dirty="0">
                <a:latin typeface="Calibri"/>
                <a:cs typeface="Calibri"/>
              </a:rPr>
              <a:t>fast </a:t>
            </a:r>
            <a:r>
              <a:rPr sz="2400" b="1" spc="-10" dirty="0">
                <a:latin typeface="Calibri"/>
                <a:cs typeface="Calibri"/>
              </a:rPr>
              <a:t>food </a:t>
            </a:r>
            <a:r>
              <a:rPr sz="2400" b="1" spc="-5" dirty="0">
                <a:latin typeface="Calibri"/>
                <a:cs typeface="Calibri"/>
              </a:rPr>
              <a:t>can </a:t>
            </a:r>
            <a:r>
              <a:rPr sz="2400" b="1" dirty="0">
                <a:latin typeface="Calibri"/>
                <a:cs typeface="Calibri"/>
              </a:rPr>
              <a:t>lead </a:t>
            </a:r>
            <a:r>
              <a:rPr sz="2400" b="1" spc="-20" dirty="0">
                <a:latin typeface="Calibri"/>
                <a:cs typeface="Calibri"/>
              </a:rPr>
              <a:t>to </a:t>
            </a:r>
            <a:r>
              <a:rPr sz="2400" b="1" spc="-15" dirty="0">
                <a:latin typeface="Calibri"/>
                <a:cs typeface="Calibri"/>
              </a:rPr>
              <a:t>weight </a:t>
            </a:r>
            <a:r>
              <a:rPr sz="2400" b="1" spc="-10" dirty="0">
                <a:latin typeface="Calibri"/>
                <a:cs typeface="Calibri"/>
              </a:rPr>
              <a:t>gain</a:t>
            </a:r>
            <a:r>
              <a:rPr sz="2400" b="1" spc="-10" dirty="0">
                <a:solidFill>
                  <a:srgbClr val="FF0000"/>
                </a:solidFill>
                <a:latin typeface="Calibri"/>
                <a:cs typeface="Calibri"/>
              </a:rPr>
              <a:t>, </a:t>
            </a:r>
            <a:r>
              <a:rPr sz="2400" b="1" dirty="0">
                <a:latin typeface="Calibri"/>
                <a:cs typeface="Calibri"/>
              </a:rPr>
              <a:t>it </a:t>
            </a:r>
            <a:r>
              <a:rPr sz="2400" b="1" spc="-5" dirty="0">
                <a:latin typeface="Calibri"/>
                <a:cs typeface="Calibri"/>
              </a:rPr>
              <a:t>can </a:t>
            </a:r>
            <a:r>
              <a:rPr sz="2400" b="1" dirty="0">
                <a:latin typeface="Calibri"/>
                <a:cs typeface="Calibri"/>
              </a:rPr>
              <a:t>also  </a:t>
            </a:r>
            <a:r>
              <a:rPr sz="2400" b="1" spc="-5" dirty="0">
                <a:latin typeface="Calibri"/>
                <a:cs typeface="Calibri"/>
              </a:rPr>
              <a:t>cause </a:t>
            </a:r>
            <a:r>
              <a:rPr sz="2400" b="1" dirty="0">
                <a:latin typeface="Calibri"/>
                <a:cs typeface="Calibri"/>
              </a:rPr>
              <a:t>health </a:t>
            </a:r>
            <a:r>
              <a:rPr sz="2400" b="1" spc="-5" dirty="0">
                <a:latin typeface="Calibri"/>
                <a:cs typeface="Calibri"/>
              </a:rPr>
              <a:t>problems </a:t>
            </a:r>
            <a:r>
              <a:rPr sz="2400" b="1" dirty="0">
                <a:latin typeface="Calibri"/>
                <a:cs typeface="Calibri"/>
              </a:rPr>
              <a:t>in </a:t>
            </a:r>
            <a:r>
              <a:rPr sz="2400" b="1" spc="-15" dirty="0">
                <a:latin typeface="Calibri"/>
                <a:cs typeface="Calibri"/>
              </a:rPr>
              <a:t>later</a:t>
            </a:r>
            <a:r>
              <a:rPr sz="2400" b="1" spc="-40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life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500">
              <a:latin typeface="Calibri"/>
              <a:cs typeface="Calibri"/>
            </a:endParaRPr>
          </a:p>
          <a:p>
            <a:pPr marL="2755900">
              <a:lnSpc>
                <a:spcPct val="100000"/>
              </a:lnSpc>
            </a:pP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Can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you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see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the problems?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3396" y="181355"/>
            <a:ext cx="10058400" cy="1591310"/>
          </a:xfrm>
          <a:prstGeom prst="rect">
            <a:avLst/>
          </a:prstGeom>
          <a:solidFill>
            <a:srgbClr val="D9F0EA"/>
          </a:solidFill>
        </p:spPr>
        <p:txBody>
          <a:bodyPr vert="horz" wrap="square" lIns="0" tIns="390525" rIns="0" bIns="0" rtlCol="0">
            <a:spAutoFit/>
          </a:bodyPr>
          <a:lstStyle/>
          <a:p>
            <a:pPr marL="960119">
              <a:lnSpc>
                <a:spcPct val="100000"/>
              </a:lnSpc>
              <a:spcBef>
                <a:spcPts val="3075"/>
              </a:spcBef>
            </a:pPr>
            <a:r>
              <a:rPr sz="4400" dirty="0"/>
              <a:t>Run-on </a:t>
            </a:r>
            <a:r>
              <a:rPr sz="4400" spc="-15" dirty="0"/>
              <a:t>Sentences </a:t>
            </a:r>
            <a:r>
              <a:rPr sz="4400" dirty="0"/>
              <a:t>/ </a:t>
            </a:r>
            <a:r>
              <a:rPr sz="4400" spc="-5" dirty="0"/>
              <a:t>Comma</a:t>
            </a:r>
            <a:r>
              <a:rPr sz="4400" spc="-55" dirty="0"/>
              <a:t> </a:t>
            </a:r>
            <a:r>
              <a:rPr sz="4400" spc="-5" dirty="0"/>
              <a:t>Splices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1252219" y="2090673"/>
            <a:ext cx="9385935" cy="410464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375285" marR="5080">
              <a:lnSpc>
                <a:spcPts val="2590"/>
              </a:lnSpc>
              <a:spcBef>
                <a:spcPts val="425"/>
              </a:spcBef>
            </a:pPr>
            <a:r>
              <a:rPr sz="2400" b="1" dirty="0">
                <a:latin typeface="Calibri"/>
                <a:cs typeface="Calibri"/>
              </a:rPr>
              <a:t>If </a:t>
            </a:r>
            <a:r>
              <a:rPr sz="2400" b="1" spc="-10" dirty="0">
                <a:latin typeface="Calibri"/>
                <a:cs typeface="Calibri"/>
              </a:rPr>
              <a:t>you </a:t>
            </a:r>
            <a:r>
              <a:rPr sz="2400" b="1" spc="-5" dirty="0">
                <a:latin typeface="Calibri"/>
                <a:cs typeface="Calibri"/>
              </a:rPr>
              <a:t>think </a:t>
            </a:r>
            <a:r>
              <a:rPr sz="2400" b="1" dirty="0">
                <a:latin typeface="Calibri"/>
                <a:cs typeface="Calibri"/>
              </a:rPr>
              <a:t>both </a:t>
            </a:r>
            <a:r>
              <a:rPr sz="2400" b="1" spc="-10" dirty="0">
                <a:latin typeface="Calibri"/>
                <a:cs typeface="Calibri"/>
              </a:rPr>
              <a:t>sentences are </a:t>
            </a:r>
            <a:r>
              <a:rPr sz="2400" b="1" spc="-5" dirty="0">
                <a:latin typeface="Calibri"/>
                <a:cs typeface="Calibri"/>
              </a:rPr>
              <a:t>correct, then </a:t>
            </a:r>
            <a:r>
              <a:rPr sz="2400" b="1" spc="-10" dirty="0">
                <a:latin typeface="Calibri"/>
                <a:cs typeface="Calibri"/>
              </a:rPr>
              <a:t>maybe you </a:t>
            </a:r>
            <a:r>
              <a:rPr sz="2400" b="1" spc="-15" dirty="0">
                <a:latin typeface="Calibri"/>
                <a:cs typeface="Calibri"/>
              </a:rPr>
              <a:t>have </a:t>
            </a:r>
            <a:r>
              <a:rPr sz="2400" b="1" spc="-5" dirty="0">
                <a:latin typeface="Calibri"/>
                <a:cs typeface="Calibri"/>
              </a:rPr>
              <a:t>problems  with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run-on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sentences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and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comma</a:t>
            </a:r>
            <a:r>
              <a:rPr sz="2400" b="1" spc="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splices:</a:t>
            </a:r>
            <a:endParaRPr sz="2400">
              <a:latin typeface="Calibri"/>
              <a:cs typeface="Calibri"/>
            </a:endParaRPr>
          </a:p>
          <a:p>
            <a:pPr marL="469900" marR="120650" indent="-457200">
              <a:lnSpc>
                <a:spcPct val="100000"/>
              </a:lnSpc>
              <a:spcBef>
                <a:spcPts val="865"/>
              </a:spcBef>
              <a:buClr>
                <a:srgbClr val="252525"/>
              </a:buClr>
              <a:buAutoNum type="arabicPeriod"/>
              <a:tabLst>
                <a:tab pos="469265" algn="l"/>
                <a:tab pos="469900" algn="l"/>
              </a:tabLst>
            </a:pP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“Over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indulgence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in </a:t>
            </a:r>
            <a:r>
              <a:rPr sz="2400" b="1" spc="-20" dirty="0">
                <a:solidFill>
                  <a:srgbClr val="006FC0"/>
                </a:solidFill>
                <a:latin typeface="Calibri"/>
                <a:cs typeface="Calibri"/>
              </a:rPr>
              <a:t>fast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food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can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lead </a:t>
            </a:r>
            <a:r>
              <a:rPr sz="2400" b="1" spc="-20" dirty="0">
                <a:solidFill>
                  <a:srgbClr val="006FC0"/>
                </a:solidFill>
                <a:latin typeface="Calibri"/>
                <a:cs typeface="Calibri"/>
              </a:rPr>
              <a:t>to 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weight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gain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it can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also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cause 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health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problems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in 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later</a:t>
            </a:r>
            <a:r>
              <a:rPr sz="2400" b="1" spc="-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life”</a:t>
            </a:r>
            <a:endParaRPr sz="2400">
              <a:latin typeface="Calibri"/>
              <a:cs typeface="Calibri"/>
            </a:endParaRPr>
          </a:p>
          <a:p>
            <a:pPr marL="927100" marR="49530">
              <a:lnSpc>
                <a:spcPct val="100000"/>
              </a:lnSpc>
              <a:spcBef>
                <a:spcPts val="905"/>
              </a:spcBef>
            </a:pPr>
            <a:r>
              <a:rPr sz="2400" b="1" dirty="0">
                <a:latin typeface="Calibri"/>
                <a:cs typeface="Calibri"/>
              </a:rPr>
              <a:t>is a </a:t>
            </a: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run-on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sentence </a:t>
            </a:r>
            <a:r>
              <a:rPr sz="2400" b="1" spc="-5" dirty="0">
                <a:latin typeface="Calibri"/>
                <a:cs typeface="Calibri"/>
              </a:rPr>
              <a:t>because </a:t>
            </a:r>
            <a:r>
              <a:rPr sz="2400" b="1" dirty="0">
                <a:latin typeface="Calibri"/>
                <a:cs typeface="Calibri"/>
              </a:rPr>
              <a:t>it </a:t>
            </a: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has </a:t>
            </a:r>
            <a:r>
              <a:rPr sz="2400" b="1" spc="-5" dirty="0">
                <a:solidFill>
                  <a:srgbClr val="FF0000"/>
                </a:solidFill>
                <a:latin typeface="Calibri"/>
                <a:cs typeface="Calibri"/>
              </a:rPr>
              <a:t>no punctuation </a:t>
            </a:r>
            <a:r>
              <a:rPr sz="2400" b="1" spc="-15" dirty="0">
                <a:latin typeface="Calibri"/>
                <a:cs typeface="Calibri"/>
              </a:rPr>
              <a:t>to separate </a:t>
            </a:r>
            <a:r>
              <a:rPr sz="2400" b="1" dirty="0">
                <a:latin typeface="Calibri"/>
                <a:cs typeface="Calibri"/>
              </a:rPr>
              <a:t>the  </a:t>
            </a:r>
            <a:r>
              <a:rPr sz="2400" b="1" spc="-10" dirty="0">
                <a:latin typeface="Calibri"/>
                <a:cs typeface="Calibri"/>
              </a:rPr>
              <a:t>sentence </a:t>
            </a:r>
            <a:r>
              <a:rPr sz="2400" b="1" spc="-5" dirty="0">
                <a:latin typeface="Calibri"/>
                <a:cs typeface="Calibri"/>
              </a:rPr>
              <a:t>parts (i.e. </a:t>
            </a:r>
            <a:r>
              <a:rPr sz="2400" b="1" dirty="0">
                <a:latin typeface="Calibri"/>
                <a:cs typeface="Calibri"/>
              </a:rPr>
              <a:t>2 </a:t>
            </a:r>
            <a:r>
              <a:rPr sz="2400" b="1" spc="-5" dirty="0">
                <a:latin typeface="Calibri"/>
                <a:cs typeface="Calibri"/>
              </a:rPr>
              <a:t>independent</a:t>
            </a:r>
            <a:r>
              <a:rPr sz="2400" b="1" spc="3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clauses).</a:t>
            </a:r>
            <a:endParaRPr sz="2400">
              <a:latin typeface="Calibri"/>
              <a:cs typeface="Calibri"/>
            </a:endParaRPr>
          </a:p>
          <a:p>
            <a:pPr marL="316230" marR="195580" indent="-316230">
              <a:lnSpc>
                <a:spcPct val="100000"/>
              </a:lnSpc>
              <a:spcBef>
                <a:spcPts val="900"/>
              </a:spcBef>
              <a:buClr>
                <a:srgbClr val="000000"/>
              </a:buClr>
              <a:buAutoNum type="arabicPeriod" startAt="2"/>
              <a:tabLst>
                <a:tab pos="316230" algn="l"/>
              </a:tabLst>
            </a:pP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“Over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indulgence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in </a:t>
            </a:r>
            <a:r>
              <a:rPr sz="2400" b="1" spc="-20" dirty="0">
                <a:solidFill>
                  <a:srgbClr val="006FC0"/>
                </a:solidFill>
                <a:latin typeface="Calibri"/>
                <a:cs typeface="Calibri"/>
              </a:rPr>
              <a:t>fast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food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can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lead </a:t>
            </a:r>
            <a:r>
              <a:rPr sz="2400" b="1" spc="-20" dirty="0">
                <a:solidFill>
                  <a:srgbClr val="006FC0"/>
                </a:solidFill>
                <a:latin typeface="Calibri"/>
                <a:cs typeface="Calibri"/>
              </a:rPr>
              <a:t>to 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weight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gain</a:t>
            </a:r>
            <a:r>
              <a:rPr sz="2400" b="1" spc="-10" dirty="0">
                <a:solidFill>
                  <a:srgbClr val="FF0000"/>
                </a:solidFill>
                <a:latin typeface="Calibri"/>
                <a:cs typeface="Calibri"/>
              </a:rPr>
              <a:t>,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it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can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also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cause  health problems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in 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later</a:t>
            </a:r>
            <a:r>
              <a:rPr sz="2400" b="1" spc="-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life”</a:t>
            </a:r>
            <a:endParaRPr sz="2400">
              <a:latin typeface="Calibri"/>
              <a:cs typeface="Calibri"/>
            </a:endParaRPr>
          </a:p>
          <a:p>
            <a:pPr marL="927100" marR="600075">
              <a:lnSpc>
                <a:spcPct val="100000"/>
              </a:lnSpc>
              <a:spcBef>
                <a:spcPts val="900"/>
              </a:spcBef>
            </a:pPr>
            <a:r>
              <a:rPr sz="2400" b="1" dirty="0">
                <a:latin typeface="Calibri"/>
                <a:cs typeface="Calibri"/>
              </a:rPr>
              <a:t>is a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comma splice, </a:t>
            </a:r>
            <a:r>
              <a:rPr sz="2400" b="1" spc="-5" dirty="0">
                <a:latin typeface="Calibri"/>
                <a:cs typeface="Calibri"/>
              </a:rPr>
              <a:t>because </a:t>
            </a:r>
            <a:r>
              <a:rPr sz="2400" b="1" dirty="0">
                <a:latin typeface="Calibri"/>
                <a:cs typeface="Calibri"/>
              </a:rPr>
              <a:t>it is </a:t>
            </a:r>
            <a:r>
              <a:rPr sz="2400" b="1" spc="-5" dirty="0">
                <a:solidFill>
                  <a:srgbClr val="FF0000"/>
                </a:solidFill>
                <a:latin typeface="Calibri"/>
                <a:cs typeface="Calibri"/>
              </a:rPr>
              <a:t>using </a:t>
            </a: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a </a:t>
            </a:r>
            <a:r>
              <a:rPr sz="2400" b="1" spc="-5" dirty="0">
                <a:solidFill>
                  <a:srgbClr val="FF0000"/>
                </a:solidFill>
                <a:latin typeface="Calibri"/>
                <a:cs typeface="Calibri"/>
              </a:rPr>
              <a:t>comma </a:t>
            </a:r>
            <a:r>
              <a:rPr sz="2400" b="1" spc="-15" dirty="0">
                <a:latin typeface="Calibri"/>
                <a:cs typeface="Calibri"/>
              </a:rPr>
              <a:t>to separate </a:t>
            </a:r>
            <a:r>
              <a:rPr sz="2400" b="1" dirty="0">
                <a:latin typeface="Calibri"/>
                <a:cs typeface="Calibri"/>
              </a:rPr>
              <a:t>the  </a:t>
            </a:r>
            <a:r>
              <a:rPr sz="2400" b="1" spc="-10" dirty="0">
                <a:latin typeface="Calibri"/>
                <a:cs typeface="Calibri"/>
              </a:rPr>
              <a:t>sentences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parts.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3396" y="181355"/>
            <a:ext cx="10058400" cy="1591310"/>
          </a:xfrm>
          <a:prstGeom prst="rect">
            <a:avLst/>
          </a:prstGeom>
          <a:solidFill>
            <a:srgbClr val="D9F0EA"/>
          </a:solidFill>
        </p:spPr>
        <p:txBody>
          <a:bodyPr vert="horz" wrap="square" lIns="0" tIns="390525" rIns="0" bIns="0" rtlCol="0">
            <a:spAutoFit/>
          </a:bodyPr>
          <a:lstStyle/>
          <a:p>
            <a:pPr marL="960119">
              <a:lnSpc>
                <a:spcPct val="100000"/>
              </a:lnSpc>
              <a:spcBef>
                <a:spcPts val="3075"/>
              </a:spcBef>
            </a:pPr>
            <a:r>
              <a:rPr sz="4400" dirty="0"/>
              <a:t>Run-on </a:t>
            </a:r>
            <a:r>
              <a:rPr sz="4400" spc="-15" dirty="0"/>
              <a:t>Sentences </a:t>
            </a:r>
            <a:r>
              <a:rPr sz="4400" dirty="0"/>
              <a:t>/ </a:t>
            </a:r>
            <a:r>
              <a:rPr sz="4400" spc="-5" dirty="0"/>
              <a:t>Comma</a:t>
            </a:r>
            <a:r>
              <a:rPr sz="4400" spc="-55" dirty="0"/>
              <a:t> </a:t>
            </a:r>
            <a:r>
              <a:rPr sz="4400" spc="-5" dirty="0"/>
              <a:t>Splices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1659763" y="1749678"/>
            <a:ext cx="94595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Run-on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sentences </a:t>
            </a:r>
            <a:r>
              <a:rPr sz="2400" b="1" dirty="0">
                <a:solidFill>
                  <a:srgbClr val="2583C5"/>
                </a:solidFill>
                <a:latin typeface="Calibri"/>
                <a:cs typeface="Calibri"/>
              </a:rPr>
              <a:t>and </a:t>
            </a: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comma splices </a:t>
            </a:r>
            <a:r>
              <a:rPr sz="2400" b="1" spc="-5" dirty="0">
                <a:latin typeface="Calibri"/>
                <a:cs typeface="Calibri"/>
              </a:rPr>
              <a:t>can </a:t>
            </a:r>
            <a:r>
              <a:rPr sz="2400" b="1" dirty="0">
                <a:latin typeface="Calibri"/>
                <a:cs typeface="Calibri"/>
              </a:rPr>
              <a:t>both be </a:t>
            </a:r>
            <a:r>
              <a:rPr sz="2400" b="1" spc="-10" dirty="0">
                <a:latin typeface="Calibri"/>
                <a:cs typeface="Calibri"/>
              </a:rPr>
              <a:t>corrected </a:t>
            </a:r>
            <a:r>
              <a:rPr sz="2400" b="1" spc="-5" dirty="0">
                <a:latin typeface="Calibri"/>
                <a:cs typeface="Calibri"/>
              </a:rPr>
              <a:t>the </a:t>
            </a:r>
            <a:r>
              <a:rPr sz="2400" b="1" dirty="0">
                <a:latin typeface="Calibri"/>
                <a:cs typeface="Calibri"/>
              </a:rPr>
              <a:t>same</a:t>
            </a:r>
            <a:r>
              <a:rPr sz="2400" b="1" spc="-25" dirty="0">
                <a:latin typeface="Calibri"/>
                <a:cs typeface="Calibri"/>
              </a:rPr>
              <a:t> </a:t>
            </a:r>
            <a:r>
              <a:rPr sz="2400" b="1" spc="-20" dirty="0">
                <a:latin typeface="Calibri"/>
                <a:cs typeface="Calibri"/>
              </a:rPr>
              <a:t>way: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97050" y="2572892"/>
            <a:ext cx="2527300" cy="9855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31300"/>
              </a:lnSpc>
              <a:spcBef>
                <a:spcPts val="95"/>
              </a:spcBef>
            </a:pP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Using </a:t>
            </a:r>
            <a:r>
              <a:rPr sz="2400" b="1" dirty="0">
                <a:solidFill>
                  <a:srgbClr val="2583C5"/>
                </a:solidFill>
                <a:latin typeface="Calibri"/>
                <a:cs typeface="Calibri"/>
              </a:rPr>
              <a:t>a semi </a:t>
            </a: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colon</a:t>
            </a:r>
            <a:r>
              <a:rPr sz="2400" b="1" spc="-105" dirty="0">
                <a:solidFill>
                  <a:srgbClr val="2583C5"/>
                </a:solidFill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:  </a:t>
            </a: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Using </a:t>
            </a:r>
            <a:r>
              <a:rPr sz="2400" b="1" dirty="0">
                <a:solidFill>
                  <a:srgbClr val="2583C5"/>
                </a:solidFill>
                <a:latin typeface="Calibri"/>
                <a:cs typeface="Calibri"/>
              </a:rPr>
              <a:t>a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full</a:t>
            </a:r>
            <a:r>
              <a:rPr sz="2400" b="1" spc="-30" dirty="0">
                <a:solidFill>
                  <a:srgbClr val="2583C5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stop</a:t>
            </a:r>
            <a:r>
              <a:rPr sz="2400" b="1" spc="-10" dirty="0">
                <a:latin typeface="Calibri"/>
                <a:cs typeface="Calibri"/>
              </a:rPr>
              <a:t>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40504" y="2572892"/>
            <a:ext cx="5444490" cy="9855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31300"/>
              </a:lnSpc>
              <a:spcBef>
                <a:spcPts val="95"/>
              </a:spcBef>
            </a:pPr>
            <a:r>
              <a:rPr sz="2400" b="1" spc="-10" dirty="0">
                <a:latin typeface="Calibri"/>
                <a:cs typeface="Calibri"/>
              </a:rPr>
              <a:t>“…..can </a:t>
            </a:r>
            <a:r>
              <a:rPr sz="2400" b="1" dirty="0">
                <a:latin typeface="Calibri"/>
                <a:cs typeface="Calibri"/>
              </a:rPr>
              <a:t>lead </a:t>
            </a:r>
            <a:r>
              <a:rPr sz="2400" b="1" spc="-20" dirty="0">
                <a:latin typeface="Calibri"/>
                <a:cs typeface="Calibri"/>
              </a:rPr>
              <a:t>to </a:t>
            </a:r>
            <a:r>
              <a:rPr sz="2400" b="1" spc="-15" dirty="0">
                <a:latin typeface="Calibri"/>
                <a:cs typeface="Calibri"/>
              </a:rPr>
              <a:t>weight </a:t>
            </a:r>
            <a:r>
              <a:rPr sz="2400" b="1" spc="-10" dirty="0">
                <a:latin typeface="Calibri"/>
                <a:cs typeface="Calibri"/>
              </a:rPr>
              <a:t>gain</a:t>
            </a:r>
            <a:r>
              <a:rPr sz="2400" b="1" spc="-10" dirty="0">
                <a:solidFill>
                  <a:srgbClr val="FF0000"/>
                </a:solidFill>
                <a:latin typeface="Calibri"/>
                <a:cs typeface="Calibri"/>
              </a:rPr>
              <a:t>; </a:t>
            </a:r>
            <a:r>
              <a:rPr sz="2400" b="1" dirty="0">
                <a:latin typeface="Calibri"/>
                <a:cs typeface="Calibri"/>
              </a:rPr>
              <a:t>it </a:t>
            </a:r>
            <a:r>
              <a:rPr sz="2400" b="1" spc="-5" dirty="0">
                <a:latin typeface="Calibri"/>
                <a:cs typeface="Calibri"/>
              </a:rPr>
              <a:t>can also……”  “…..can </a:t>
            </a:r>
            <a:r>
              <a:rPr sz="2400" b="1" dirty="0">
                <a:latin typeface="Calibri"/>
                <a:cs typeface="Calibri"/>
              </a:rPr>
              <a:t>lead </a:t>
            </a:r>
            <a:r>
              <a:rPr sz="2400" b="1" spc="-20" dirty="0">
                <a:latin typeface="Calibri"/>
                <a:cs typeface="Calibri"/>
              </a:rPr>
              <a:t>to </a:t>
            </a:r>
            <a:r>
              <a:rPr sz="2400" b="1" spc="-15" dirty="0">
                <a:latin typeface="Calibri"/>
                <a:cs typeface="Calibri"/>
              </a:rPr>
              <a:t>weight </a:t>
            </a:r>
            <a:r>
              <a:rPr sz="2400" b="1" spc="-10" dirty="0">
                <a:latin typeface="Calibri"/>
                <a:cs typeface="Calibri"/>
              </a:rPr>
              <a:t>gain</a:t>
            </a:r>
            <a:r>
              <a:rPr sz="2400" b="1" spc="-10" dirty="0">
                <a:solidFill>
                  <a:srgbClr val="FF0000"/>
                </a:solidFill>
                <a:latin typeface="Calibri"/>
                <a:cs typeface="Calibri"/>
              </a:rPr>
              <a:t>. </a:t>
            </a:r>
            <a:r>
              <a:rPr sz="2400" b="1" spc="-5" dirty="0">
                <a:latin typeface="Calibri"/>
                <a:cs typeface="Calibri"/>
              </a:rPr>
              <a:t>It can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also……”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97050" y="3647008"/>
            <a:ext cx="9669780" cy="21983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755900" algn="l"/>
              </a:tabLst>
            </a:pPr>
            <a:r>
              <a:rPr sz="2400" b="1" dirty="0">
                <a:solidFill>
                  <a:srgbClr val="2583C5"/>
                </a:solidFill>
                <a:latin typeface="Calibri"/>
                <a:cs typeface="Calibri"/>
              </a:rPr>
              <a:t>Using</a:t>
            </a:r>
            <a:r>
              <a:rPr sz="2400" b="1" spc="-15" dirty="0">
                <a:solidFill>
                  <a:srgbClr val="2583C5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2583C5"/>
                </a:solidFill>
                <a:latin typeface="Calibri"/>
                <a:cs typeface="Calibri"/>
              </a:rPr>
              <a:t>a</a:t>
            </a:r>
            <a:r>
              <a:rPr sz="2400" b="1" spc="5" dirty="0">
                <a:solidFill>
                  <a:srgbClr val="2583C5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conjunction</a:t>
            </a:r>
            <a:r>
              <a:rPr sz="2400" b="1" spc="-5" dirty="0">
                <a:latin typeface="Calibri"/>
                <a:cs typeface="Calibri"/>
              </a:rPr>
              <a:t>:	““…..can </a:t>
            </a:r>
            <a:r>
              <a:rPr sz="2400" b="1" dirty="0">
                <a:latin typeface="Calibri"/>
                <a:cs typeface="Calibri"/>
              </a:rPr>
              <a:t>lead </a:t>
            </a:r>
            <a:r>
              <a:rPr sz="2400" b="1" spc="-15" dirty="0">
                <a:latin typeface="Calibri"/>
                <a:cs typeface="Calibri"/>
              </a:rPr>
              <a:t>to </a:t>
            </a:r>
            <a:r>
              <a:rPr sz="2400" b="1" spc="-10" dirty="0">
                <a:latin typeface="Calibri"/>
                <a:cs typeface="Calibri"/>
              </a:rPr>
              <a:t>weight gain </a:t>
            </a: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and </a:t>
            </a:r>
            <a:r>
              <a:rPr sz="2400" b="1" dirty="0">
                <a:latin typeface="Calibri"/>
                <a:cs typeface="Calibri"/>
              </a:rPr>
              <a:t>it </a:t>
            </a:r>
            <a:r>
              <a:rPr sz="2400" b="1" spc="-5" dirty="0">
                <a:latin typeface="Calibri"/>
                <a:cs typeface="Calibri"/>
              </a:rPr>
              <a:t>can</a:t>
            </a:r>
            <a:r>
              <a:rPr sz="2400" b="1" spc="-50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also……”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764"/>
              </a:spcBef>
            </a:pPr>
            <a:r>
              <a:rPr sz="2400" b="1" spc="-10" dirty="0">
                <a:latin typeface="Calibri"/>
                <a:cs typeface="Calibri"/>
              </a:rPr>
              <a:t>Note: </a:t>
            </a:r>
            <a:r>
              <a:rPr sz="2400" b="1" spc="-5" dirty="0">
                <a:latin typeface="Calibri"/>
                <a:cs typeface="Calibri"/>
              </a:rPr>
              <a:t>these </a:t>
            </a:r>
            <a:r>
              <a:rPr sz="2400" b="1" spc="-20" dirty="0">
                <a:latin typeface="Calibri"/>
                <a:cs typeface="Calibri"/>
              </a:rPr>
              <a:t>mistakes </a:t>
            </a:r>
            <a:r>
              <a:rPr sz="2400" b="1" spc="-10" dirty="0">
                <a:latin typeface="Calibri"/>
                <a:cs typeface="Calibri"/>
              </a:rPr>
              <a:t>are </a:t>
            </a:r>
            <a:r>
              <a:rPr sz="2400" b="1" spc="-5" dirty="0">
                <a:latin typeface="Calibri"/>
                <a:cs typeface="Calibri"/>
              </a:rPr>
              <a:t>very common, but can </a:t>
            </a:r>
            <a:r>
              <a:rPr sz="2400" b="1" dirty="0">
                <a:latin typeface="Calibri"/>
                <a:cs typeface="Calibri"/>
              </a:rPr>
              <a:t>be </a:t>
            </a:r>
            <a:r>
              <a:rPr sz="2400" b="1" spc="-10" dirty="0">
                <a:latin typeface="Calibri"/>
                <a:cs typeface="Calibri"/>
              </a:rPr>
              <a:t>corrected </a:t>
            </a:r>
            <a:r>
              <a:rPr sz="2400" b="1" spc="-5" dirty="0">
                <a:latin typeface="Calibri"/>
                <a:cs typeface="Calibri"/>
              </a:rPr>
              <a:t>very easily</a:t>
            </a:r>
            <a:r>
              <a:rPr sz="2400" b="1" spc="30" dirty="0">
                <a:latin typeface="Calibri"/>
                <a:cs typeface="Calibri"/>
              </a:rPr>
              <a:t> </a:t>
            </a:r>
            <a:r>
              <a:rPr sz="2400" dirty="0">
                <a:latin typeface="Wingdings"/>
                <a:cs typeface="Wingdings"/>
              </a:rPr>
              <a:t></a:t>
            </a:r>
            <a:endParaRPr sz="2400">
              <a:latin typeface="Wingdings"/>
              <a:cs typeface="Wingdings"/>
            </a:endParaRPr>
          </a:p>
          <a:p>
            <a:pPr marL="12700" marR="5080">
              <a:lnSpc>
                <a:spcPct val="100000"/>
              </a:lnSpc>
              <a:spcBef>
                <a:spcPts val="890"/>
              </a:spcBef>
            </a:pPr>
            <a:r>
              <a:rPr sz="2400" b="1" dirty="0">
                <a:latin typeface="Calibri"/>
                <a:cs typeface="Calibri"/>
              </a:rPr>
              <a:t>If </a:t>
            </a:r>
            <a:r>
              <a:rPr sz="2400" b="1" spc="-10" dirty="0">
                <a:latin typeface="Calibri"/>
                <a:cs typeface="Calibri"/>
              </a:rPr>
              <a:t>you </a:t>
            </a:r>
            <a:r>
              <a:rPr sz="2400" b="1" spc="-20" dirty="0">
                <a:latin typeface="Calibri"/>
                <a:cs typeface="Calibri"/>
              </a:rPr>
              <a:t>make </a:t>
            </a:r>
            <a:r>
              <a:rPr sz="2400" b="1" spc="-5" dirty="0">
                <a:latin typeface="Calibri"/>
                <a:cs typeface="Calibri"/>
              </a:rPr>
              <a:t>these </a:t>
            </a:r>
            <a:r>
              <a:rPr sz="2400" b="1" spc="-15" dirty="0">
                <a:latin typeface="Calibri"/>
                <a:cs typeface="Calibri"/>
              </a:rPr>
              <a:t>mistakes, </a:t>
            </a:r>
            <a:r>
              <a:rPr sz="2400" b="1" spc="-5" dirty="0">
                <a:latin typeface="Calibri"/>
                <a:cs typeface="Calibri"/>
              </a:rPr>
              <a:t>try </a:t>
            </a:r>
            <a:r>
              <a:rPr sz="2400" b="1" dirty="0">
                <a:latin typeface="Calibri"/>
                <a:cs typeface="Calibri"/>
              </a:rPr>
              <a:t>and </a:t>
            </a:r>
            <a:r>
              <a:rPr sz="2400" b="1" spc="-10" dirty="0">
                <a:latin typeface="Calibri"/>
                <a:cs typeface="Calibri"/>
              </a:rPr>
              <a:t>recognise </a:t>
            </a:r>
            <a:r>
              <a:rPr sz="2400" b="1" spc="-5" dirty="0">
                <a:latin typeface="Calibri"/>
                <a:cs typeface="Calibri"/>
              </a:rPr>
              <a:t>them </a:t>
            </a:r>
            <a:r>
              <a:rPr sz="2400" b="1" dirty="0">
                <a:latin typeface="Calibri"/>
                <a:cs typeface="Calibri"/>
              </a:rPr>
              <a:t>so </a:t>
            </a:r>
            <a:r>
              <a:rPr sz="2400" b="1" spc="-10" dirty="0">
                <a:latin typeface="Calibri"/>
                <a:cs typeface="Calibri"/>
              </a:rPr>
              <a:t>you </a:t>
            </a:r>
            <a:r>
              <a:rPr sz="2400" b="1" spc="-5" dirty="0">
                <a:latin typeface="Calibri"/>
                <a:cs typeface="Calibri"/>
              </a:rPr>
              <a:t>can </a:t>
            </a:r>
            <a:r>
              <a:rPr sz="2400" b="1" spc="-10" dirty="0">
                <a:latin typeface="Calibri"/>
                <a:cs typeface="Calibri"/>
              </a:rPr>
              <a:t>improve your  sentences.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933700" y="5448300"/>
            <a:ext cx="1246631" cy="8397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3396" y="181355"/>
            <a:ext cx="10058400" cy="1591310"/>
          </a:xfrm>
          <a:prstGeom prst="rect">
            <a:avLst/>
          </a:prstGeom>
          <a:solidFill>
            <a:srgbClr val="D9F0EA"/>
          </a:solidFill>
        </p:spPr>
        <p:txBody>
          <a:bodyPr vert="horz" wrap="square" lIns="0" tIns="3905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075"/>
              </a:spcBef>
            </a:pPr>
            <a:r>
              <a:rPr sz="4400" spc="-10" dirty="0"/>
              <a:t>Choppy</a:t>
            </a:r>
            <a:r>
              <a:rPr sz="4400" spc="-5" dirty="0"/>
              <a:t> </a:t>
            </a:r>
            <a:r>
              <a:rPr sz="4400" spc="-15" dirty="0"/>
              <a:t>Sentences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1252219" y="2124201"/>
            <a:ext cx="9991090" cy="1889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Calibri"/>
                <a:cs typeface="Calibri"/>
              </a:rPr>
              <a:t>Look </a:t>
            </a:r>
            <a:r>
              <a:rPr sz="2800" b="1" spc="-15" dirty="0">
                <a:latin typeface="Calibri"/>
                <a:cs typeface="Calibri"/>
              </a:rPr>
              <a:t>at </a:t>
            </a:r>
            <a:r>
              <a:rPr sz="2800" b="1" spc="-5" dirty="0">
                <a:latin typeface="Calibri"/>
                <a:cs typeface="Calibri"/>
              </a:rPr>
              <a:t>the </a:t>
            </a:r>
            <a:r>
              <a:rPr sz="2800" b="1" spc="-10" dirty="0">
                <a:latin typeface="Calibri"/>
                <a:cs typeface="Calibri"/>
              </a:rPr>
              <a:t>following </a:t>
            </a:r>
            <a:r>
              <a:rPr sz="2800" b="1" spc="-15" dirty="0">
                <a:latin typeface="Calibri"/>
                <a:cs typeface="Calibri"/>
              </a:rPr>
              <a:t>sentences </a:t>
            </a:r>
            <a:r>
              <a:rPr sz="2800" b="1" spc="-5" dirty="0">
                <a:latin typeface="Calibri"/>
                <a:cs typeface="Calibri"/>
              </a:rPr>
              <a:t>and see </a:t>
            </a:r>
            <a:r>
              <a:rPr sz="2800" b="1" spc="-15" dirty="0">
                <a:latin typeface="Calibri"/>
                <a:cs typeface="Calibri"/>
              </a:rPr>
              <a:t>what </a:t>
            </a:r>
            <a:r>
              <a:rPr sz="2800" b="1" spc="-10" dirty="0">
                <a:latin typeface="Calibri"/>
                <a:cs typeface="Calibri"/>
              </a:rPr>
              <a:t>problems there</a:t>
            </a:r>
            <a:r>
              <a:rPr sz="2800" b="1" spc="215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are: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800">
              <a:latin typeface="Calibri"/>
              <a:cs typeface="Calibri"/>
            </a:endParaRPr>
          </a:p>
          <a:p>
            <a:pPr marL="192405" marR="5080">
              <a:lnSpc>
                <a:spcPts val="3030"/>
              </a:lnSpc>
              <a:spcBef>
                <a:spcPts val="1889"/>
              </a:spcBef>
              <a:tabLst>
                <a:tab pos="875030" algn="l"/>
                <a:tab pos="2181225" algn="l"/>
                <a:tab pos="2797175" algn="l"/>
                <a:tab pos="4425950" algn="l"/>
                <a:tab pos="5333365" algn="l"/>
                <a:tab pos="6183630" algn="l"/>
                <a:tab pos="7360284" algn="l"/>
                <a:tab pos="7809865" algn="l"/>
                <a:tab pos="8735060" algn="l"/>
                <a:tab pos="9483725" algn="l"/>
              </a:tabLst>
            </a:pP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Th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	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finding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	a</a:t>
            </a:r>
            <a:r>
              <a:rPr sz="2800" b="1" spc="-3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	p</a:t>
            </a:r>
            <a:r>
              <a:rPr sz="2800" b="1" spc="-3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ese</a:t>
            </a:r>
            <a:r>
              <a:rPr sz="2800" b="1" spc="-3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-4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	</a:t>
            </a:r>
            <a:r>
              <a:rPr sz="2800" b="1" spc="5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4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.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	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Th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y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	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appear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	</a:t>
            </a:r>
            <a:r>
              <a:rPr sz="2800" b="1" spc="-3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	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show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	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th</a:t>
            </a:r>
            <a:r>
              <a:rPr sz="2800" b="1" spc="-2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	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e  </a:t>
            </a:r>
            <a:r>
              <a:rPr sz="2800" b="1" spc="-15" dirty="0">
                <a:solidFill>
                  <a:srgbClr val="006FC0"/>
                </a:solidFill>
                <a:latin typeface="Calibri"/>
                <a:cs typeface="Calibri"/>
              </a:rPr>
              <a:t>results are 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inconclusive. This was</a:t>
            </a:r>
            <a:r>
              <a:rPr sz="2800" b="1" spc="12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-15" dirty="0">
                <a:solidFill>
                  <a:srgbClr val="006FC0"/>
                </a:solidFill>
                <a:latin typeface="Calibri"/>
                <a:cs typeface="Calibri"/>
              </a:rPr>
              <a:t>expected.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3396" y="181355"/>
            <a:ext cx="10058400" cy="1591310"/>
          </a:xfrm>
          <a:prstGeom prst="rect">
            <a:avLst/>
          </a:prstGeom>
          <a:solidFill>
            <a:srgbClr val="D9F0EA"/>
          </a:solidFill>
        </p:spPr>
        <p:txBody>
          <a:bodyPr vert="horz" wrap="square" lIns="0" tIns="3905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075"/>
              </a:spcBef>
            </a:pPr>
            <a:r>
              <a:rPr sz="4400" spc="-10" dirty="0"/>
              <a:t>Choppy</a:t>
            </a:r>
            <a:r>
              <a:rPr sz="4400" spc="-5" dirty="0"/>
              <a:t> </a:t>
            </a:r>
            <a:r>
              <a:rPr sz="4400" spc="-15" dirty="0"/>
              <a:t>Sentences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1252219" y="2124201"/>
            <a:ext cx="9991725" cy="3180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35255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2583C5"/>
                </a:solidFill>
                <a:latin typeface="Calibri"/>
                <a:cs typeface="Calibri"/>
              </a:rPr>
              <a:t>Choppy </a:t>
            </a:r>
            <a:r>
              <a:rPr sz="2800" b="1" spc="-15" dirty="0">
                <a:solidFill>
                  <a:srgbClr val="2583C5"/>
                </a:solidFill>
                <a:latin typeface="Calibri"/>
                <a:cs typeface="Calibri"/>
              </a:rPr>
              <a:t>sentences </a:t>
            </a:r>
            <a:r>
              <a:rPr sz="2800" b="1" spc="-15" dirty="0">
                <a:latin typeface="Calibri"/>
                <a:cs typeface="Calibri"/>
              </a:rPr>
              <a:t>are </a:t>
            </a:r>
            <a:r>
              <a:rPr sz="2800" b="1" spc="-5" dirty="0">
                <a:latin typeface="Calibri"/>
                <a:cs typeface="Calibri"/>
              </a:rPr>
              <a:t>those </a:t>
            </a:r>
            <a:r>
              <a:rPr sz="2800" b="1" spc="-15" dirty="0">
                <a:latin typeface="Calibri"/>
                <a:cs typeface="Calibri"/>
              </a:rPr>
              <a:t>where </a:t>
            </a:r>
            <a:r>
              <a:rPr sz="2800" b="1" spc="-5" dirty="0">
                <a:latin typeface="Calibri"/>
                <a:cs typeface="Calibri"/>
              </a:rPr>
              <a:t>the ideas </a:t>
            </a:r>
            <a:r>
              <a:rPr sz="2800" b="1" spc="-15" dirty="0">
                <a:latin typeface="Calibri"/>
                <a:cs typeface="Calibri"/>
              </a:rPr>
              <a:t>are </a:t>
            </a:r>
            <a:r>
              <a:rPr sz="2800" b="1" spc="-5" dirty="0">
                <a:latin typeface="Calibri"/>
                <a:cs typeface="Calibri"/>
              </a:rPr>
              <a:t>divided </a:t>
            </a:r>
            <a:r>
              <a:rPr sz="2800" b="1" spc="-20" dirty="0">
                <a:latin typeface="Calibri"/>
                <a:cs typeface="Calibri"/>
              </a:rPr>
              <a:t>into </a:t>
            </a:r>
            <a:r>
              <a:rPr sz="2800" b="1" spc="-5" dirty="0">
                <a:latin typeface="Calibri"/>
                <a:cs typeface="Calibri"/>
              </a:rPr>
              <a:t>short  </a:t>
            </a:r>
            <a:r>
              <a:rPr sz="2800" b="1" spc="-15" dirty="0">
                <a:latin typeface="Calibri"/>
                <a:cs typeface="Calibri"/>
              </a:rPr>
              <a:t>sentences.</a:t>
            </a:r>
            <a:endParaRPr sz="2800">
              <a:latin typeface="Calibri"/>
              <a:cs typeface="Calibri"/>
            </a:endParaRPr>
          </a:p>
          <a:p>
            <a:pPr marL="12700" marR="5715">
              <a:lnSpc>
                <a:spcPts val="3020"/>
              </a:lnSpc>
              <a:spcBef>
                <a:spcPts val="1055"/>
              </a:spcBef>
              <a:tabLst>
                <a:tab pos="716280" algn="l"/>
                <a:tab pos="1671955" algn="l"/>
                <a:tab pos="3298190" algn="l"/>
                <a:tab pos="4378960" algn="l"/>
                <a:tab pos="4906645" algn="l"/>
                <a:tab pos="5848350" algn="l"/>
                <a:tab pos="7287259" algn="l"/>
                <a:tab pos="7646670" algn="l"/>
                <a:tab pos="8299450" algn="l"/>
                <a:tab pos="9233535" algn="l"/>
              </a:tabLst>
            </a:pPr>
            <a:r>
              <a:rPr sz="2800" b="1" spc="-10" dirty="0">
                <a:latin typeface="Calibri"/>
                <a:cs typeface="Calibri"/>
              </a:rPr>
              <a:t>Th</a:t>
            </a:r>
            <a:r>
              <a:rPr sz="2800" b="1" spc="-5" dirty="0">
                <a:latin typeface="Calibri"/>
                <a:cs typeface="Calibri"/>
              </a:rPr>
              <a:t>e</a:t>
            </a:r>
            <a:r>
              <a:rPr sz="2800" b="1" dirty="0">
                <a:latin typeface="Calibri"/>
                <a:cs typeface="Calibri"/>
              </a:rPr>
              <a:t>	</a:t>
            </a:r>
            <a:r>
              <a:rPr sz="2800" b="1" spc="-5" dirty="0">
                <a:latin typeface="Calibri"/>
                <a:cs typeface="Calibri"/>
              </a:rPr>
              <a:t>t</a:t>
            </a:r>
            <a:r>
              <a:rPr sz="2800" b="1" dirty="0">
                <a:latin typeface="Calibri"/>
                <a:cs typeface="Calibri"/>
              </a:rPr>
              <a:t>h</a:t>
            </a:r>
            <a:r>
              <a:rPr sz="2800" b="1" spc="-40" dirty="0">
                <a:latin typeface="Calibri"/>
                <a:cs typeface="Calibri"/>
              </a:rPr>
              <a:t>r</a:t>
            </a:r>
            <a:r>
              <a:rPr sz="2800" b="1" spc="-5" dirty="0">
                <a:latin typeface="Calibri"/>
                <a:cs typeface="Calibri"/>
              </a:rPr>
              <a:t>ee</a:t>
            </a:r>
            <a:r>
              <a:rPr sz="2800" b="1" dirty="0">
                <a:latin typeface="Calibri"/>
                <a:cs typeface="Calibri"/>
              </a:rPr>
              <a:t>	</a:t>
            </a:r>
            <a:r>
              <a:rPr sz="2800" b="1" spc="-5" dirty="0">
                <a:latin typeface="Calibri"/>
                <a:cs typeface="Calibri"/>
              </a:rPr>
              <a:t>se</a:t>
            </a:r>
            <a:r>
              <a:rPr sz="2800" b="1" spc="-35" dirty="0">
                <a:latin typeface="Calibri"/>
                <a:cs typeface="Calibri"/>
              </a:rPr>
              <a:t>n</a:t>
            </a:r>
            <a:r>
              <a:rPr sz="2800" b="1" spc="-30" dirty="0">
                <a:latin typeface="Calibri"/>
                <a:cs typeface="Calibri"/>
              </a:rPr>
              <a:t>t</a:t>
            </a:r>
            <a:r>
              <a:rPr sz="2800" b="1" spc="-10" dirty="0">
                <a:latin typeface="Calibri"/>
                <a:cs typeface="Calibri"/>
              </a:rPr>
              <a:t>enc</a:t>
            </a:r>
            <a:r>
              <a:rPr sz="2800" b="1" spc="5" dirty="0">
                <a:latin typeface="Calibri"/>
                <a:cs typeface="Calibri"/>
              </a:rPr>
              <a:t>e</a:t>
            </a:r>
            <a:r>
              <a:rPr sz="2800" b="1" spc="-5" dirty="0">
                <a:latin typeface="Calibri"/>
                <a:cs typeface="Calibri"/>
              </a:rPr>
              <a:t>s</a:t>
            </a:r>
            <a:r>
              <a:rPr sz="2800" b="1" dirty="0">
                <a:latin typeface="Calibri"/>
                <a:cs typeface="Calibri"/>
              </a:rPr>
              <a:t>	</a:t>
            </a:r>
            <a:r>
              <a:rPr sz="2800" b="1" spc="-25" dirty="0">
                <a:latin typeface="Calibri"/>
                <a:cs typeface="Calibri"/>
              </a:rPr>
              <a:t>w</a:t>
            </a:r>
            <a:r>
              <a:rPr sz="2800" b="1" spc="-5" dirty="0">
                <a:latin typeface="Calibri"/>
                <a:cs typeface="Calibri"/>
              </a:rPr>
              <a:t>ou</a:t>
            </a:r>
            <a:r>
              <a:rPr sz="2800" b="1" spc="-15" dirty="0">
                <a:latin typeface="Calibri"/>
                <a:cs typeface="Calibri"/>
              </a:rPr>
              <a:t>l</a:t>
            </a:r>
            <a:r>
              <a:rPr sz="2800" b="1" spc="-5" dirty="0">
                <a:latin typeface="Calibri"/>
                <a:cs typeface="Calibri"/>
              </a:rPr>
              <a:t>d</a:t>
            </a:r>
            <a:r>
              <a:rPr sz="2800" b="1" dirty="0">
                <a:latin typeface="Calibri"/>
                <a:cs typeface="Calibri"/>
              </a:rPr>
              <a:t>	</a:t>
            </a:r>
            <a:r>
              <a:rPr sz="2800" b="1" spc="-5" dirty="0">
                <a:latin typeface="Calibri"/>
                <a:cs typeface="Calibri"/>
              </a:rPr>
              <a:t>be</a:t>
            </a:r>
            <a:r>
              <a:rPr sz="2800" b="1" dirty="0">
                <a:latin typeface="Calibri"/>
                <a:cs typeface="Calibri"/>
              </a:rPr>
              <a:t>	</a:t>
            </a:r>
            <a:r>
              <a:rPr sz="2800" b="1" spc="-10" dirty="0">
                <a:latin typeface="Calibri"/>
                <a:cs typeface="Calibri"/>
              </a:rPr>
              <a:t>mo</a:t>
            </a:r>
            <a:r>
              <a:rPr sz="2800" b="1" spc="-25" dirty="0">
                <a:latin typeface="Calibri"/>
                <a:cs typeface="Calibri"/>
              </a:rPr>
              <a:t>r</a:t>
            </a:r>
            <a:r>
              <a:rPr sz="2800" b="1" spc="-5" dirty="0">
                <a:latin typeface="Calibri"/>
                <a:cs typeface="Calibri"/>
              </a:rPr>
              <a:t>e</a:t>
            </a:r>
            <a:r>
              <a:rPr sz="2800" b="1" dirty="0">
                <a:latin typeface="Calibri"/>
                <a:cs typeface="Calibri"/>
              </a:rPr>
              <a:t>	</a:t>
            </a:r>
            <a:r>
              <a:rPr sz="2800" b="1" spc="-35" dirty="0">
                <a:latin typeface="Calibri"/>
                <a:cs typeface="Calibri"/>
              </a:rPr>
              <a:t>e</a:t>
            </a:r>
            <a:r>
              <a:rPr sz="2800" b="1" spc="-10" dirty="0">
                <a:latin typeface="Calibri"/>
                <a:cs typeface="Calibri"/>
              </a:rPr>
              <a:t>f</a:t>
            </a:r>
            <a:r>
              <a:rPr sz="2800" b="1" spc="-35" dirty="0">
                <a:latin typeface="Calibri"/>
                <a:cs typeface="Calibri"/>
              </a:rPr>
              <a:t>f</a:t>
            </a:r>
            <a:r>
              <a:rPr sz="2800" b="1" spc="-10" dirty="0">
                <a:latin typeface="Calibri"/>
                <a:cs typeface="Calibri"/>
              </a:rPr>
              <a:t>ecti</a:t>
            </a:r>
            <a:r>
              <a:rPr sz="2800" b="1" spc="-20" dirty="0">
                <a:latin typeface="Calibri"/>
                <a:cs typeface="Calibri"/>
              </a:rPr>
              <a:t>v</a:t>
            </a:r>
            <a:r>
              <a:rPr sz="2800" b="1" spc="-5" dirty="0">
                <a:latin typeface="Calibri"/>
                <a:cs typeface="Calibri"/>
              </a:rPr>
              <a:t>e</a:t>
            </a:r>
            <a:r>
              <a:rPr sz="2800" b="1" dirty="0">
                <a:latin typeface="Calibri"/>
                <a:cs typeface="Calibri"/>
              </a:rPr>
              <a:t>	i</a:t>
            </a:r>
            <a:r>
              <a:rPr sz="2800" b="1" spc="-5" dirty="0">
                <a:latin typeface="Calibri"/>
                <a:cs typeface="Calibri"/>
              </a:rPr>
              <a:t>f</a:t>
            </a:r>
            <a:r>
              <a:rPr sz="2800" b="1" dirty="0">
                <a:latin typeface="Calibri"/>
                <a:cs typeface="Calibri"/>
              </a:rPr>
              <a:t>	</a:t>
            </a:r>
            <a:r>
              <a:rPr sz="2800" b="1" spc="-5" dirty="0">
                <a:latin typeface="Calibri"/>
                <a:cs typeface="Calibri"/>
              </a:rPr>
              <a:t>the</a:t>
            </a:r>
            <a:r>
              <a:rPr sz="2800" b="1" dirty="0">
                <a:latin typeface="Calibri"/>
                <a:cs typeface="Calibri"/>
              </a:rPr>
              <a:t>	</a:t>
            </a:r>
            <a:r>
              <a:rPr sz="2800" b="1" spc="-5" dirty="0">
                <a:latin typeface="Calibri"/>
                <a:cs typeface="Calibri"/>
              </a:rPr>
              <a:t>ide</a:t>
            </a:r>
            <a:r>
              <a:rPr sz="2800" b="1" spc="5" dirty="0">
                <a:latin typeface="Calibri"/>
                <a:cs typeface="Calibri"/>
              </a:rPr>
              <a:t>a</a:t>
            </a:r>
            <a:r>
              <a:rPr sz="2800" b="1" spc="-5" dirty="0">
                <a:latin typeface="Calibri"/>
                <a:cs typeface="Calibri"/>
              </a:rPr>
              <a:t>s</a:t>
            </a:r>
            <a:r>
              <a:rPr sz="2800" b="1" dirty="0">
                <a:latin typeface="Calibri"/>
                <a:cs typeface="Calibri"/>
              </a:rPr>
              <a:t>	</a:t>
            </a:r>
            <a:r>
              <a:rPr sz="2800" b="1" spc="-25" dirty="0">
                <a:latin typeface="Calibri"/>
                <a:cs typeface="Calibri"/>
              </a:rPr>
              <a:t>w</a:t>
            </a:r>
            <a:r>
              <a:rPr sz="2800" b="1" spc="-5" dirty="0">
                <a:latin typeface="Calibri"/>
                <a:cs typeface="Calibri"/>
              </a:rPr>
              <a:t>e</a:t>
            </a:r>
            <a:r>
              <a:rPr sz="2800" b="1" spc="-30" dirty="0">
                <a:latin typeface="Calibri"/>
                <a:cs typeface="Calibri"/>
              </a:rPr>
              <a:t>r</a:t>
            </a:r>
            <a:r>
              <a:rPr sz="2800" b="1" spc="-5" dirty="0">
                <a:latin typeface="Calibri"/>
                <a:cs typeface="Calibri"/>
              </a:rPr>
              <a:t>e  </a:t>
            </a:r>
            <a:r>
              <a:rPr sz="2800" b="1" spc="-10" dirty="0">
                <a:latin typeface="Calibri"/>
                <a:cs typeface="Calibri"/>
              </a:rPr>
              <a:t>combined by removing </a:t>
            </a:r>
            <a:r>
              <a:rPr sz="2800" b="1" spc="-5" dirty="0">
                <a:latin typeface="Calibri"/>
                <a:cs typeface="Calibri"/>
              </a:rPr>
              <a:t>some </a:t>
            </a:r>
            <a:r>
              <a:rPr sz="2800" b="1" spc="-15" dirty="0">
                <a:latin typeface="Calibri"/>
                <a:cs typeface="Calibri"/>
              </a:rPr>
              <a:t>words </a:t>
            </a:r>
            <a:r>
              <a:rPr sz="2800" b="1" spc="-5" dirty="0">
                <a:latin typeface="Calibri"/>
                <a:cs typeface="Calibri"/>
              </a:rPr>
              <a:t>and adding</a:t>
            </a:r>
            <a:r>
              <a:rPr sz="2800" b="1" spc="8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others.</a:t>
            </a:r>
            <a:endParaRPr sz="2800">
              <a:latin typeface="Calibri"/>
              <a:cs typeface="Calibri"/>
            </a:endParaRPr>
          </a:p>
          <a:p>
            <a:pPr marL="93345">
              <a:lnSpc>
                <a:spcPct val="100000"/>
              </a:lnSpc>
              <a:spcBef>
                <a:spcPts val="625"/>
              </a:spcBef>
            </a:pPr>
            <a:r>
              <a:rPr sz="2800" b="1" spc="-20" dirty="0">
                <a:latin typeface="Calibri"/>
                <a:cs typeface="Calibri"/>
              </a:rPr>
              <a:t>For example</a:t>
            </a:r>
            <a:r>
              <a:rPr sz="2800" b="1" spc="5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:</a:t>
            </a:r>
            <a:endParaRPr sz="2800">
              <a:latin typeface="Calibri"/>
              <a:cs typeface="Calibri"/>
            </a:endParaRPr>
          </a:p>
          <a:p>
            <a:pPr marL="192405" marR="5080">
              <a:lnSpc>
                <a:spcPts val="3020"/>
              </a:lnSpc>
              <a:spcBef>
                <a:spcPts val="1040"/>
              </a:spcBef>
              <a:tabLst>
                <a:tab pos="941705" algn="l"/>
                <a:tab pos="2312035" algn="l"/>
                <a:tab pos="4002404" algn="l"/>
                <a:tab pos="4877435" algn="l"/>
                <a:tab pos="6118225" algn="l"/>
                <a:tab pos="6630034" algn="l"/>
                <a:tab pos="7618095" algn="l"/>
                <a:tab pos="8311515" algn="l"/>
                <a:tab pos="9500235" algn="l"/>
              </a:tabLst>
            </a:pPr>
            <a:r>
              <a:rPr sz="2800" b="1" spc="2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	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finding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	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2800" b="1" spc="-4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25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800" b="1" spc="-4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	h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spc="-3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	</a:t>
            </a:r>
            <a:r>
              <a:rPr sz="2800" b="1" spc="-5" dirty="0">
                <a:solidFill>
                  <a:srgbClr val="2583C5"/>
                </a:solidFill>
                <a:latin typeface="Calibri"/>
                <a:cs typeface="Calibri"/>
              </a:rPr>
              <a:t>appear</a:t>
            </a:r>
            <a:r>
              <a:rPr sz="2800" b="1" dirty="0">
                <a:solidFill>
                  <a:srgbClr val="2583C5"/>
                </a:solidFill>
                <a:latin typeface="Calibri"/>
                <a:cs typeface="Calibri"/>
              </a:rPr>
              <a:t>	</a:t>
            </a:r>
            <a:r>
              <a:rPr sz="2800" b="1" spc="-30" dirty="0">
                <a:solidFill>
                  <a:srgbClr val="2583C5"/>
                </a:solidFill>
                <a:latin typeface="Calibri"/>
                <a:cs typeface="Calibri"/>
              </a:rPr>
              <a:t>t</a:t>
            </a:r>
            <a:r>
              <a:rPr sz="2800" b="1" spc="-5" dirty="0">
                <a:solidFill>
                  <a:srgbClr val="2583C5"/>
                </a:solidFill>
                <a:latin typeface="Calibri"/>
                <a:cs typeface="Calibri"/>
              </a:rPr>
              <a:t>o</a:t>
            </a:r>
            <a:r>
              <a:rPr sz="2800" b="1" dirty="0">
                <a:solidFill>
                  <a:srgbClr val="2583C5"/>
                </a:solidFill>
                <a:latin typeface="Calibri"/>
                <a:cs typeface="Calibri"/>
              </a:rPr>
              <a:t>	</a:t>
            </a:r>
            <a:r>
              <a:rPr sz="2800" b="1" spc="-5" dirty="0">
                <a:solidFill>
                  <a:srgbClr val="2583C5"/>
                </a:solidFill>
                <a:latin typeface="Calibri"/>
                <a:cs typeface="Calibri"/>
              </a:rPr>
              <a:t>show</a:t>
            </a:r>
            <a:r>
              <a:rPr sz="2800" b="1" dirty="0">
                <a:solidFill>
                  <a:srgbClr val="2583C5"/>
                </a:solidFill>
                <a:latin typeface="Calibri"/>
                <a:cs typeface="Calibri"/>
              </a:rPr>
              <a:t>	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the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	</a:t>
            </a:r>
            <a:r>
              <a:rPr sz="2800" b="1" spc="-3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esult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	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2800" b="1" spc="-3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e  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inconclusive, </a:t>
            </a:r>
            <a:r>
              <a:rPr sz="2800" b="1" spc="-5" dirty="0">
                <a:solidFill>
                  <a:srgbClr val="FF0000"/>
                </a:solidFill>
                <a:latin typeface="Calibri"/>
                <a:cs typeface="Calibri"/>
              </a:rPr>
              <a:t>but 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this 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was</a:t>
            </a:r>
            <a:r>
              <a:rPr sz="2800" b="1" spc="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-15" dirty="0">
                <a:solidFill>
                  <a:srgbClr val="006FC0"/>
                </a:solidFill>
                <a:latin typeface="Calibri"/>
                <a:cs typeface="Calibri"/>
              </a:rPr>
              <a:t>expected.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3396" y="181355"/>
            <a:ext cx="10058400" cy="1591310"/>
          </a:xfrm>
          <a:prstGeom prst="rect">
            <a:avLst/>
          </a:prstGeom>
          <a:solidFill>
            <a:srgbClr val="D9F0EA"/>
          </a:solidFill>
        </p:spPr>
        <p:txBody>
          <a:bodyPr vert="horz" wrap="square" lIns="0" tIns="39052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3075"/>
              </a:spcBef>
            </a:pPr>
            <a:r>
              <a:rPr sz="4400" spc="-5" dirty="0"/>
              <a:t>Stringy </a:t>
            </a:r>
            <a:r>
              <a:rPr sz="4400" spc="-15" dirty="0"/>
              <a:t>Sentences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1252219" y="2124201"/>
            <a:ext cx="9991725" cy="22733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Calibri"/>
                <a:cs typeface="Calibri"/>
              </a:rPr>
              <a:t>Look </a:t>
            </a:r>
            <a:r>
              <a:rPr sz="2800" b="1" spc="-15" dirty="0">
                <a:latin typeface="Calibri"/>
                <a:cs typeface="Calibri"/>
              </a:rPr>
              <a:t>at </a:t>
            </a:r>
            <a:r>
              <a:rPr sz="2800" b="1" spc="-5" dirty="0">
                <a:latin typeface="Calibri"/>
                <a:cs typeface="Calibri"/>
              </a:rPr>
              <a:t>the </a:t>
            </a:r>
            <a:r>
              <a:rPr sz="2800" b="1" spc="-10" dirty="0">
                <a:latin typeface="Calibri"/>
                <a:cs typeface="Calibri"/>
              </a:rPr>
              <a:t>following </a:t>
            </a:r>
            <a:r>
              <a:rPr sz="2800" b="1" spc="-15" dirty="0">
                <a:latin typeface="Calibri"/>
                <a:cs typeface="Calibri"/>
              </a:rPr>
              <a:t>sentence </a:t>
            </a:r>
            <a:r>
              <a:rPr sz="2800" b="1" spc="-5" dirty="0">
                <a:latin typeface="Calibri"/>
                <a:cs typeface="Calibri"/>
              </a:rPr>
              <a:t>and see </a:t>
            </a:r>
            <a:r>
              <a:rPr sz="2800" b="1" spc="-15" dirty="0">
                <a:latin typeface="Calibri"/>
                <a:cs typeface="Calibri"/>
              </a:rPr>
              <a:t>what </a:t>
            </a:r>
            <a:r>
              <a:rPr sz="2800" b="1" spc="-10" dirty="0">
                <a:latin typeface="Calibri"/>
                <a:cs typeface="Calibri"/>
              </a:rPr>
              <a:t>problems </a:t>
            </a:r>
            <a:r>
              <a:rPr sz="2800" b="1" spc="-5" dirty="0">
                <a:latin typeface="Calibri"/>
                <a:cs typeface="Calibri"/>
              </a:rPr>
              <a:t>it</a:t>
            </a:r>
            <a:r>
              <a:rPr sz="2800" b="1" spc="18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has: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800">
              <a:latin typeface="Calibri"/>
              <a:cs typeface="Calibri"/>
            </a:endParaRPr>
          </a:p>
          <a:p>
            <a:pPr marL="192405" marR="5080" algn="just">
              <a:lnSpc>
                <a:spcPct val="90000"/>
              </a:lnSpc>
              <a:spcBef>
                <a:spcPts val="1850"/>
              </a:spcBef>
            </a:pPr>
            <a:r>
              <a:rPr sz="2800" b="1" spc="-20" dirty="0">
                <a:solidFill>
                  <a:srgbClr val="006FC0"/>
                </a:solidFill>
                <a:latin typeface="Calibri"/>
                <a:cs typeface="Calibri"/>
              </a:rPr>
              <a:t>Many 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students </a:t>
            </a:r>
            <a:r>
              <a:rPr sz="2800" b="1" spc="-20" dirty="0">
                <a:solidFill>
                  <a:srgbClr val="006FC0"/>
                </a:solidFill>
                <a:latin typeface="Calibri"/>
                <a:cs typeface="Calibri"/>
              </a:rPr>
              <a:t>attend 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classes 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all morning, 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and 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then 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they work </a:t>
            </a:r>
            <a:r>
              <a:rPr sz="2800" b="1" dirty="0">
                <a:solidFill>
                  <a:srgbClr val="006FC0"/>
                </a:solidFill>
                <a:latin typeface="Calibri"/>
                <a:cs typeface="Calibri"/>
              </a:rPr>
              <a:t>all  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afternoon, and they 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also </a:t>
            </a:r>
            <a:r>
              <a:rPr sz="2800" b="1" spc="-20" dirty="0">
                <a:solidFill>
                  <a:srgbClr val="006FC0"/>
                </a:solidFill>
                <a:latin typeface="Calibri"/>
                <a:cs typeface="Calibri"/>
              </a:rPr>
              <a:t>have </a:t>
            </a:r>
            <a:r>
              <a:rPr sz="2800" b="1" spc="-15" dirty="0">
                <a:solidFill>
                  <a:srgbClr val="006FC0"/>
                </a:solidFill>
                <a:latin typeface="Calibri"/>
                <a:cs typeface="Calibri"/>
              </a:rPr>
              <a:t>to 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study </a:t>
            </a:r>
            <a:r>
              <a:rPr sz="2800" b="1" spc="-15" dirty="0">
                <a:solidFill>
                  <a:srgbClr val="006FC0"/>
                </a:solidFill>
                <a:latin typeface="Calibri"/>
                <a:cs typeface="Calibri"/>
              </a:rPr>
              <a:t>at 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night, so 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they </a:t>
            </a:r>
            <a:r>
              <a:rPr sz="2800" b="1" spc="-15" dirty="0">
                <a:solidFill>
                  <a:srgbClr val="006FC0"/>
                </a:solidFill>
                <a:latin typeface="Calibri"/>
                <a:cs typeface="Calibri"/>
              </a:rPr>
              <a:t>are </a:t>
            </a:r>
            <a:r>
              <a:rPr sz="2800" b="1" spc="60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usually </a:t>
            </a:r>
            <a:r>
              <a:rPr sz="2800" b="1" spc="-20" dirty="0">
                <a:solidFill>
                  <a:srgbClr val="006FC0"/>
                </a:solidFill>
                <a:latin typeface="Calibri"/>
                <a:cs typeface="Calibri"/>
              </a:rPr>
              <a:t>exhausted </a:t>
            </a:r>
            <a:r>
              <a:rPr sz="2800" b="1" spc="-10" dirty="0">
                <a:solidFill>
                  <a:srgbClr val="006FC0"/>
                </a:solidFill>
                <a:latin typeface="Calibri"/>
                <a:cs typeface="Calibri"/>
              </a:rPr>
              <a:t>by </a:t>
            </a:r>
            <a:r>
              <a:rPr sz="2800" b="1" spc="-5" dirty="0">
                <a:solidFill>
                  <a:srgbClr val="006FC0"/>
                </a:solidFill>
                <a:latin typeface="Calibri"/>
                <a:cs typeface="Calibri"/>
              </a:rPr>
              <a:t>the</a:t>
            </a:r>
            <a:r>
              <a:rPr sz="2800" b="1" spc="-9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800" b="1" spc="-20" dirty="0">
                <a:solidFill>
                  <a:srgbClr val="006FC0"/>
                </a:solidFill>
                <a:latin typeface="Calibri"/>
                <a:cs typeface="Calibri"/>
              </a:rPr>
              <a:t>weekend.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3396" y="181355"/>
            <a:ext cx="10058400" cy="1591310"/>
          </a:xfrm>
          <a:prstGeom prst="rect">
            <a:avLst/>
          </a:prstGeom>
          <a:solidFill>
            <a:srgbClr val="D9F0EA"/>
          </a:solidFill>
        </p:spPr>
        <p:txBody>
          <a:bodyPr vert="horz" wrap="square" lIns="0" tIns="39052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3075"/>
              </a:spcBef>
            </a:pPr>
            <a:r>
              <a:rPr sz="4400" spc="-5" dirty="0"/>
              <a:t>Stringy </a:t>
            </a:r>
            <a:r>
              <a:rPr sz="4400" spc="-15" dirty="0"/>
              <a:t>Sentences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1252219" y="2127250"/>
            <a:ext cx="9994265" cy="3983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88925" algn="just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Calibri"/>
                <a:cs typeface="Calibri"/>
              </a:rPr>
              <a:t>Because </a:t>
            </a:r>
            <a:r>
              <a:rPr sz="2400" b="1" dirty="0">
                <a:latin typeface="Calibri"/>
                <a:cs typeface="Calibri"/>
              </a:rPr>
              <a:t>the </a:t>
            </a:r>
            <a:r>
              <a:rPr sz="2400" b="1" spc="-10" dirty="0">
                <a:latin typeface="Calibri"/>
                <a:cs typeface="Calibri"/>
              </a:rPr>
              <a:t>sentence </a:t>
            </a:r>
            <a:r>
              <a:rPr sz="2400" b="1" spc="-5" dirty="0">
                <a:latin typeface="Calibri"/>
                <a:cs typeface="Calibri"/>
              </a:rPr>
              <a:t>has </a:t>
            </a:r>
            <a:r>
              <a:rPr sz="2400" b="1" spc="-10" dirty="0">
                <a:latin typeface="Calibri"/>
                <a:cs typeface="Calibri"/>
              </a:rPr>
              <a:t>too </a:t>
            </a:r>
            <a:r>
              <a:rPr sz="2400" b="1" spc="-15" dirty="0">
                <a:latin typeface="Calibri"/>
                <a:cs typeface="Calibri"/>
              </a:rPr>
              <a:t>many </a:t>
            </a:r>
            <a:r>
              <a:rPr sz="2400" b="1" spc="-5" dirty="0">
                <a:latin typeface="Calibri"/>
                <a:cs typeface="Calibri"/>
              </a:rPr>
              <a:t>clauses, </a:t>
            </a:r>
            <a:r>
              <a:rPr sz="2400" b="1" dirty="0">
                <a:latin typeface="Calibri"/>
                <a:cs typeface="Calibri"/>
              </a:rPr>
              <a:t>it is </a:t>
            </a:r>
            <a:r>
              <a:rPr sz="2400" b="1" spc="-5" dirty="0">
                <a:latin typeface="Calibri"/>
                <a:cs typeface="Calibri"/>
              </a:rPr>
              <a:t>over-long </a:t>
            </a:r>
            <a:r>
              <a:rPr sz="2400" b="1" dirty="0">
                <a:latin typeface="Calibri"/>
                <a:cs typeface="Calibri"/>
              </a:rPr>
              <a:t>and so becomes a  </a:t>
            </a:r>
            <a:r>
              <a:rPr sz="2400" b="1" spc="-10" dirty="0">
                <a:latin typeface="Calibri"/>
                <a:cs typeface="Calibri"/>
              </a:rPr>
              <a:t>list </a:t>
            </a:r>
            <a:r>
              <a:rPr sz="2400" b="1" dirty="0">
                <a:latin typeface="Calibri"/>
                <a:cs typeface="Calibri"/>
              </a:rPr>
              <a:t>of parts </a:t>
            </a:r>
            <a:r>
              <a:rPr sz="2400" b="1" spc="-5" dirty="0">
                <a:latin typeface="Calibri"/>
                <a:cs typeface="Calibri"/>
              </a:rPr>
              <a:t>strung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35" dirty="0">
                <a:latin typeface="Calibri"/>
                <a:cs typeface="Calibri"/>
              </a:rPr>
              <a:t>together.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1750"/>
              </a:spcBef>
            </a:pPr>
            <a:r>
              <a:rPr sz="2400" b="1" spc="-10" dirty="0">
                <a:latin typeface="Calibri"/>
                <a:cs typeface="Calibri"/>
              </a:rPr>
              <a:t>There are </a:t>
            </a:r>
            <a:r>
              <a:rPr sz="2400" b="1" spc="-15" dirty="0">
                <a:latin typeface="Calibri"/>
                <a:cs typeface="Calibri"/>
              </a:rPr>
              <a:t>many </a:t>
            </a:r>
            <a:r>
              <a:rPr sz="2400" b="1" spc="-20" dirty="0">
                <a:latin typeface="Calibri"/>
                <a:cs typeface="Calibri"/>
              </a:rPr>
              <a:t>ways </a:t>
            </a:r>
            <a:r>
              <a:rPr sz="2400" b="1" spc="-15" dirty="0">
                <a:latin typeface="Calibri"/>
                <a:cs typeface="Calibri"/>
              </a:rPr>
              <a:t>to </a:t>
            </a:r>
            <a:r>
              <a:rPr sz="2400" b="1" spc="-5" dirty="0">
                <a:latin typeface="Calibri"/>
                <a:cs typeface="Calibri"/>
              </a:rPr>
              <a:t>correct it, but </a:t>
            </a:r>
            <a:r>
              <a:rPr sz="2400" b="1" dirty="0">
                <a:latin typeface="Calibri"/>
                <a:cs typeface="Calibri"/>
              </a:rPr>
              <a:t>one </a:t>
            </a:r>
            <a:r>
              <a:rPr sz="2400" b="1" spc="-25" dirty="0">
                <a:latin typeface="Calibri"/>
                <a:cs typeface="Calibri"/>
              </a:rPr>
              <a:t>way </a:t>
            </a:r>
            <a:r>
              <a:rPr sz="2400" b="1" dirty="0">
                <a:latin typeface="Calibri"/>
                <a:cs typeface="Calibri"/>
              </a:rPr>
              <a:t>is </a:t>
            </a:r>
            <a:r>
              <a:rPr sz="2400" b="1" spc="-20" dirty="0">
                <a:latin typeface="Calibri"/>
                <a:cs typeface="Calibri"/>
              </a:rPr>
              <a:t>to </a:t>
            </a:r>
            <a:r>
              <a:rPr sz="2400" b="1" spc="-15" dirty="0">
                <a:latin typeface="Calibri"/>
                <a:cs typeface="Calibri"/>
              </a:rPr>
              <a:t>have two </a:t>
            </a:r>
            <a:r>
              <a:rPr sz="2400" b="1" spc="-10" dirty="0">
                <a:latin typeface="Calibri"/>
                <a:cs typeface="Calibri"/>
              </a:rPr>
              <a:t>sentences,</a:t>
            </a:r>
            <a:r>
              <a:rPr sz="2400" b="1" spc="10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and</a:t>
            </a:r>
            <a:endParaRPr sz="24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sz="2400" b="1" spc="-10" dirty="0">
                <a:latin typeface="Calibri"/>
                <a:cs typeface="Calibri"/>
              </a:rPr>
              <a:t>introduce </a:t>
            </a:r>
            <a:r>
              <a:rPr sz="2400" b="1" spc="-5" dirty="0">
                <a:latin typeface="Calibri"/>
                <a:cs typeface="Calibri"/>
              </a:rPr>
              <a:t>the </a:t>
            </a:r>
            <a:r>
              <a:rPr sz="2400" b="1" dirty="0">
                <a:latin typeface="Calibri"/>
                <a:cs typeface="Calibri"/>
              </a:rPr>
              <a:t>second </a:t>
            </a:r>
            <a:r>
              <a:rPr sz="2400" b="1" spc="-10" dirty="0">
                <a:latin typeface="Calibri"/>
                <a:cs typeface="Calibri"/>
              </a:rPr>
              <a:t>sentence </a:t>
            </a:r>
            <a:r>
              <a:rPr sz="2400" b="1" spc="-5" dirty="0">
                <a:latin typeface="Calibri"/>
                <a:cs typeface="Calibri"/>
              </a:rPr>
              <a:t>with </a:t>
            </a:r>
            <a:r>
              <a:rPr sz="2400" b="1" dirty="0">
                <a:latin typeface="Calibri"/>
                <a:cs typeface="Calibri"/>
              </a:rPr>
              <a:t>a </a:t>
            </a:r>
            <a:r>
              <a:rPr sz="2400" b="1" spc="-15" dirty="0">
                <a:latin typeface="Calibri"/>
                <a:cs typeface="Calibri"/>
              </a:rPr>
              <a:t>word </a:t>
            </a:r>
            <a:r>
              <a:rPr sz="2400" b="1" dirty="0">
                <a:latin typeface="Calibri"/>
                <a:cs typeface="Calibri"/>
              </a:rPr>
              <a:t>or </a:t>
            </a:r>
            <a:r>
              <a:rPr sz="2400" b="1" spc="-10" dirty="0">
                <a:latin typeface="Calibri"/>
                <a:cs typeface="Calibri"/>
              </a:rPr>
              <a:t>phrase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:</a:t>
            </a:r>
            <a:endParaRPr sz="2400">
              <a:latin typeface="Calibri"/>
              <a:cs typeface="Calibri"/>
            </a:endParaRPr>
          </a:p>
          <a:p>
            <a:pPr marL="192405" marR="5080" algn="just">
              <a:lnSpc>
                <a:spcPts val="2590"/>
              </a:lnSpc>
              <a:spcBef>
                <a:spcPts val="1050"/>
              </a:spcBef>
            </a:pP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Many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students 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attend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classes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all morning, and then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they work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all 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afternoon. </a:t>
            </a:r>
            <a:r>
              <a:rPr sz="2400" b="1" spc="-5" dirty="0">
                <a:solidFill>
                  <a:srgbClr val="FF0000"/>
                </a:solidFill>
                <a:latin typeface="Calibri"/>
                <a:cs typeface="Calibri"/>
              </a:rPr>
              <a:t>Because </a:t>
            </a: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of </a:t>
            </a:r>
            <a:r>
              <a:rPr sz="2400" b="1" spc="-5" dirty="0">
                <a:solidFill>
                  <a:srgbClr val="FF0000"/>
                </a:solidFill>
                <a:latin typeface="Calibri"/>
                <a:cs typeface="Calibri"/>
              </a:rPr>
              <a:t>this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,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they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also 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have to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study 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at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night,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so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they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are 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usually 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exhausted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by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the</a:t>
            </a:r>
            <a:r>
              <a:rPr sz="2400" b="1" spc="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weekend.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650">
              <a:latin typeface="Calibri"/>
              <a:cs typeface="Calibri"/>
            </a:endParaRPr>
          </a:p>
          <a:p>
            <a:pPr marL="358775" algn="ctr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Stringy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sentences </a:t>
            </a:r>
            <a:r>
              <a:rPr sz="2400" b="1" spc="-10" dirty="0">
                <a:latin typeface="Calibri"/>
                <a:cs typeface="Calibri"/>
              </a:rPr>
              <a:t>are </a:t>
            </a:r>
            <a:r>
              <a:rPr sz="2400" b="1" spc="-5" dirty="0">
                <a:latin typeface="Calibri"/>
                <a:cs typeface="Calibri"/>
              </a:rPr>
              <a:t>the opposite </a:t>
            </a:r>
            <a:r>
              <a:rPr sz="2400" b="1" dirty="0">
                <a:latin typeface="Calibri"/>
                <a:cs typeface="Calibri"/>
              </a:rPr>
              <a:t>of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choppy</a:t>
            </a:r>
            <a:r>
              <a:rPr sz="2400" b="1" spc="5" dirty="0">
                <a:solidFill>
                  <a:srgbClr val="2583C5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sentences.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3396" y="181355"/>
            <a:ext cx="10058400" cy="1591310"/>
          </a:xfrm>
          <a:prstGeom prst="rect">
            <a:avLst/>
          </a:prstGeom>
          <a:solidFill>
            <a:srgbClr val="D9F0EA"/>
          </a:solidFill>
        </p:spPr>
        <p:txBody>
          <a:bodyPr vert="horz" wrap="square" lIns="0" tIns="3905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075"/>
              </a:spcBef>
            </a:pPr>
            <a:r>
              <a:rPr sz="4400" spc="-20" dirty="0"/>
              <a:t>Extra</a:t>
            </a:r>
            <a:r>
              <a:rPr sz="4400" spc="-5" dirty="0"/>
              <a:t> </a:t>
            </a:r>
            <a:r>
              <a:rPr sz="4400" spc="-15" dirty="0"/>
              <a:t>Practice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1252219" y="2127250"/>
            <a:ext cx="9485630" cy="3775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46379">
              <a:lnSpc>
                <a:spcPct val="100000"/>
              </a:lnSpc>
              <a:spcBef>
                <a:spcPts val="100"/>
              </a:spcBef>
            </a:pPr>
            <a:r>
              <a:rPr sz="2400" b="1" spc="-105" dirty="0">
                <a:latin typeface="Calibri"/>
                <a:cs typeface="Calibri"/>
              </a:rPr>
              <a:t>To </a:t>
            </a:r>
            <a:r>
              <a:rPr sz="2400" b="1" spc="-10" dirty="0">
                <a:latin typeface="Calibri"/>
                <a:cs typeface="Calibri"/>
              </a:rPr>
              <a:t>write </a:t>
            </a:r>
            <a:r>
              <a:rPr sz="2400" b="1" spc="-20" dirty="0">
                <a:latin typeface="Calibri"/>
                <a:cs typeface="Calibri"/>
              </a:rPr>
              <a:t>effectively, </a:t>
            </a:r>
            <a:r>
              <a:rPr sz="2400" b="1" spc="-10" dirty="0">
                <a:latin typeface="Calibri"/>
                <a:cs typeface="Calibri"/>
              </a:rPr>
              <a:t>you </a:t>
            </a:r>
            <a:r>
              <a:rPr sz="2400" b="1" dirty="0">
                <a:latin typeface="Calibri"/>
                <a:cs typeface="Calibri"/>
              </a:rPr>
              <a:t>need </a:t>
            </a:r>
            <a:r>
              <a:rPr sz="2400" b="1" spc="-15" dirty="0">
                <a:latin typeface="Calibri"/>
                <a:cs typeface="Calibri"/>
              </a:rPr>
              <a:t>to </a:t>
            </a:r>
            <a:r>
              <a:rPr sz="2400" b="1" dirty="0">
                <a:solidFill>
                  <a:srgbClr val="2583C5"/>
                </a:solidFill>
                <a:latin typeface="Calibri"/>
                <a:cs typeface="Calibri"/>
              </a:rPr>
              <a:t>use a </a:t>
            </a:r>
            <a:r>
              <a:rPr sz="2400" b="1" spc="-15" dirty="0">
                <a:solidFill>
                  <a:srgbClr val="2583C5"/>
                </a:solidFill>
                <a:latin typeface="Calibri"/>
                <a:cs typeface="Calibri"/>
              </a:rPr>
              <a:t>range </a:t>
            </a:r>
            <a:r>
              <a:rPr sz="2400" b="1" dirty="0">
                <a:solidFill>
                  <a:srgbClr val="2583C5"/>
                </a:solidFill>
                <a:latin typeface="Calibri"/>
                <a:cs typeface="Calibri"/>
              </a:rPr>
              <a:t>of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sentence </a:t>
            </a: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types  </a:t>
            </a:r>
            <a:r>
              <a:rPr sz="2400" b="1" spc="-10" dirty="0">
                <a:latin typeface="Calibri"/>
                <a:cs typeface="Calibri"/>
              </a:rPr>
              <a:t>(simple/compound/complex/compound-complex) </a:t>
            </a:r>
            <a:r>
              <a:rPr sz="2400" b="1" dirty="0">
                <a:latin typeface="Calibri"/>
                <a:cs typeface="Calibri"/>
              </a:rPr>
              <a:t>and </a:t>
            </a:r>
            <a:r>
              <a:rPr sz="2400" b="1" dirty="0">
                <a:solidFill>
                  <a:srgbClr val="2583C5"/>
                </a:solidFill>
                <a:latin typeface="Calibri"/>
                <a:cs typeface="Calibri"/>
              </a:rPr>
              <a:t>also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recognise </a:t>
            </a: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the  </a:t>
            </a:r>
            <a:r>
              <a:rPr sz="2400" b="1" spc="-20" dirty="0">
                <a:solidFill>
                  <a:srgbClr val="2583C5"/>
                </a:solidFill>
                <a:latin typeface="Calibri"/>
                <a:cs typeface="Calibri"/>
              </a:rPr>
              <a:t>mistakes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you </a:t>
            </a:r>
            <a:r>
              <a:rPr sz="2400" b="1" spc="-20" dirty="0">
                <a:solidFill>
                  <a:srgbClr val="2583C5"/>
                </a:solidFill>
                <a:latin typeface="Calibri"/>
                <a:cs typeface="Calibri"/>
              </a:rPr>
              <a:t>make </a:t>
            </a:r>
            <a:r>
              <a:rPr sz="2400" b="1" dirty="0">
                <a:latin typeface="Calibri"/>
                <a:cs typeface="Calibri"/>
              </a:rPr>
              <a:t>e.g. </a:t>
            </a:r>
            <a:r>
              <a:rPr sz="2400" b="1" spc="-5" dirty="0">
                <a:latin typeface="Calibri"/>
                <a:cs typeface="Calibri"/>
              </a:rPr>
              <a:t>run-on </a:t>
            </a:r>
            <a:r>
              <a:rPr sz="2400" b="1" spc="-10" dirty="0">
                <a:latin typeface="Calibri"/>
                <a:cs typeface="Calibri"/>
              </a:rPr>
              <a:t>sentences; too </a:t>
            </a:r>
            <a:r>
              <a:rPr sz="2400" b="1" spc="-15" dirty="0">
                <a:latin typeface="Calibri"/>
                <a:cs typeface="Calibri"/>
              </a:rPr>
              <a:t>many </a:t>
            </a:r>
            <a:r>
              <a:rPr sz="2400" b="1" spc="-10" dirty="0">
                <a:latin typeface="Calibri"/>
                <a:cs typeface="Calibri"/>
              </a:rPr>
              <a:t>choppy</a:t>
            </a:r>
            <a:r>
              <a:rPr sz="2400" b="1" spc="7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sentences.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Calibri"/>
              <a:cs typeface="Calibri"/>
            </a:endParaRPr>
          </a:p>
          <a:p>
            <a:pPr marL="12700" marR="219075">
              <a:lnSpc>
                <a:spcPct val="100000"/>
              </a:lnSpc>
              <a:spcBef>
                <a:spcPts val="1750"/>
              </a:spcBef>
            </a:pPr>
            <a:r>
              <a:rPr sz="2400" b="1" dirty="0">
                <a:latin typeface="Calibri"/>
                <a:cs typeface="Calibri"/>
              </a:rPr>
              <a:t>Look </a:t>
            </a:r>
            <a:r>
              <a:rPr sz="2400" b="1" spc="-15" dirty="0">
                <a:latin typeface="Calibri"/>
                <a:cs typeface="Calibri"/>
              </a:rPr>
              <a:t>at </a:t>
            </a:r>
            <a:r>
              <a:rPr sz="2400" b="1" spc="-5" dirty="0">
                <a:latin typeface="Calibri"/>
                <a:cs typeface="Calibri"/>
              </a:rPr>
              <a:t>the </a:t>
            </a:r>
            <a:r>
              <a:rPr sz="2400" b="1" spc="-10" dirty="0">
                <a:latin typeface="Calibri"/>
                <a:cs typeface="Calibri"/>
              </a:rPr>
              <a:t>links </a:t>
            </a:r>
            <a:r>
              <a:rPr sz="2400" b="1" dirty="0">
                <a:latin typeface="Calibri"/>
                <a:cs typeface="Calibri"/>
              </a:rPr>
              <a:t>below </a:t>
            </a:r>
            <a:r>
              <a:rPr sz="2400" b="1" spc="-5" dirty="0">
                <a:latin typeface="Calibri"/>
                <a:cs typeface="Calibri"/>
              </a:rPr>
              <a:t>this </a:t>
            </a:r>
            <a:r>
              <a:rPr sz="2400" b="1" spc="-15" dirty="0">
                <a:latin typeface="Calibri"/>
                <a:cs typeface="Calibri"/>
              </a:rPr>
              <a:t>presentation for </a:t>
            </a:r>
            <a:r>
              <a:rPr sz="2400" b="1" spc="-5" dirty="0">
                <a:latin typeface="Calibri"/>
                <a:cs typeface="Calibri"/>
              </a:rPr>
              <a:t>more </a:t>
            </a:r>
            <a:r>
              <a:rPr sz="2400" b="1" spc="-10" dirty="0">
                <a:latin typeface="Calibri"/>
                <a:cs typeface="Calibri"/>
              </a:rPr>
              <a:t>examples </a:t>
            </a:r>
            <a:r>
              <a:rPr sz="2400" b="1" dirty="0">
                <a:latin typeface="Calibri"/>
                <a:cs typeface="Calibri"/>
              </a:rPr>
              <a:t>and </a:t>
            </a:r>
            <a:r>
              <a:rPr sz="2400" b="1" spc="-5" dirty="0">
                <a:latin typeface="Calibri"/>
                <a:cs typeface="Calibri"/>
              </a:rPr>
              <a:t>ideas </a:t>
            </a:r>
            <a:r>
              <a:rPr sz="2400" b="1" dirty="0">
                <a:latin typeface="Calibri"/>
                <a:cs typeface="Calibri"/>
              </a:rPr>
              <a:t>on 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sentence</a:t>
            </a:r>
            <a:r>
              <a:rPr sz="2400" b="1" dirty="0">
                <a:solidFill>
                  <a:srgbClr val="2583C5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structure.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755"/>
              </a:spcBef>
            </a:pPr>
            <a:r>
              <a:rPr sz="2400" b="1" spc="-15" dirty="0">
                <a:latin typeface="Calibri"/>
                <a:cs typeface="Calibri"/>
              </a:rPr>
              <a:t>Additionally, </a:t>
            </a:r>
            <a:r>
              <a:rPr sz="2400" b="1" dirty="0">
                <a:latin typeface="Calibri"/>
                <a:cs typeface="Calibri"/>
              </a:rPr>
              <a:t>our other </a:t>
            </a:r>
            <a:r>
              <a:rPr sz="2400" b="1" spc="-15" dirty="0">
                <a:solidFill>
                  <a:srgbClr val="FF0000"/>
                </a:solidFill>
                <a:latin typeface="Calibri"/>
                <a:cs typeface="Calibri"/>
              </a:rPr>
              <a:t>Canvas </a:t>
            </a:r>
            <a:r>
              <a:rPr sz="2400" b="1" spc="-10" dirty="0">
                <a:solidFill>
                  <a:srgbClr val="FF0000"/>
                </a:solidFill>
                <a:latin typeface="Calibri"/>
                <a:cs typeface="Calibri"/>
              </a:rPr>
              <a:t>pages </a:t>
            </a:r>
            <a:r>
              <a:rPr sz="2400" b="1" spc="-15" dirty="0">
                <a:latin typeface="Calibri"/>
                <a:cs typeface="Calibri"/>
              </a:rPr>
              <a:t>have </a:t>
            </a:r>
            <a:r>
              <a:rPr sz="2400" b="1" dirty="0">
                <a:latin typeface="Calibri"/>
                <a:cs typeface="Calibri"/>
              </a:rPr>
              <a:t>ideas on </a:t>
            </a: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linking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words, </a:t>
            </a: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cohesion  </a:t>
            </a:r>
            <a:r>
              <a:rPr sz="2400" b="1" dirty="0">
                <a:solidFill>
                  <a:srgbClr val="2583C5"/>
                </a:solidFill>
                <a:latin typeface="Calibri"/>
                <a:cs typeface="Calibri"/>
              </a:rPr>
              <a:t>and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punctuation</a:t>
            </a:r>
            <a:r>
              <a:rPr sz="2400" b="1" spc="-10" dirty="0">
                <a:latin typeface="Calibri"/>
                <a:cs typeface="Calibri"/>
              </a:rPr>
              <a:t>, </a:t>
            </a:r>
            <a:r>
              <a:rPr sz="2400" b="1" spc="-5" dirty="0">
                <a:latin typeface="Calibri"/>
                <a:cs typeface="Calibri"/>
              </a:rPr>
              <a:t>which </a:t>
            </a:r>
            <a:r>
              <a:rPr sz="2400" b="1" spc="-10" dirty="0">
                <a:latin typeface="Calibri"/>
                <a:cs typeface="Calibri"/>
              </a:rPr>
              <a:t>are </a:t>
            </a:r>
            <a:r>
              <a:rPr sz="2400" b="1" dirty="0">
                <a:latin typeface="Calibri"/>
                <a:cs typeface="Calibri"/>
              </a:rPr>
              <a:t>all </a:t>
            </a:r>
            <a:r>
              <a:rPr sz="2400" b="1" spc="-5" dirty="0">
                <a:latin typeface="Calibri"/>
                <a:cs typeface="Calibri"/>
              </a:rPr>
              <a:t>connected </a:t>
            </a:r>
            <a:r>
              <a:rPr sz="2400" b="1" spc="-15" dirty="0">
                <a:latin typeface="Calibri"/>
                <a:cs typeface="Calibri"/>
              </a:rPr>
              <a:t>to </a:t>
            </a: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good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sentence</a:t>
            </a:r>
            <a:r>
              <a:rPr sz="2400" b="1" spc="10" dirty="0">
                <a:solidFill>
                  <a:srgbClr val="2583C5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structure</a:t>
            </a:r>
            <a:r>
              <a:rPr sz="2400" b="1" spc="-10" dirty="0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35380" y="379475"/>
            <a:ext cx="10058400" cy="1591310"/>
          </a:xfrm>
          <a:prstGeom prst="rect">
            <a:avLst/>
          </a:prstGeom>
          <a:solidFill>
            <a:srgbClr val="D3EBDB"/>
          </a:solidFill>
          <a:ln w="9144">
            <a:solidFill>
              <a:srgbClr val="D9F0EA"/>
            </a:solidFill>
          </a:ln>
        </p:spPr>
        <p:txBody>
          <a:bodyPr vert="horz" wrap="square" lIns="0" tIns="353695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2785"/>
              </a:spcBef>
            </a:pPr>
            <a:r>
              <a:rPr sz="4800" spc="-30" dirty="0"/>
              <a:t>Before </a:t>
            </a:r>
            <a:r>
              <a:rPr sz="4800" spc="-20" dirty="0"/>
              <a:t>we</a:t>
            </a:r>
            <a:r>
              <a:rPr sz="4800" spc="10" dirty="0"/>
              <a:t> </a:t>
            </a:r>
            <a:r>
              <a:rPr sz="4800" dirty="0"/>
              <a:t>begin….</a:t>
            </a:r>
            <a:endParaRPr sz="4800"/>
          </a:p>
        </p:txBody>
      </p:sp>
      <p:sp>
        <p:nvSpPr>
          <p:cNvPr id="3" name="object 3"/>
          <p:cNvSpPr txBox="1"/>
          <p:nvPr/>
        </p:nvSpPr>
        <p:spPr>
          <a:xfrm>
            <a:off x="1214729" y="2132533"/>
            <a:ext cx="6925309" cy="38741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5580" indent="-183515">
              <a:lnSpc>
                <a:spcPct val="100000"/>
              </a:lnSpc>
              <a:spcBef>
                <a:spcPts val="105"/>
              </a:spcBef>
              <a:buClr>
                <a:srgbClr val="252525"/>
              </a:buClr>
              <a:buFont typeface="Garamond"/>
              <a:buChar char="◦"/>
              <a:tabLst>
                <a:tab pos="196215" algn="l"/>
              </a:tabLst>
            </a:pPr>
            <a:r>
              <a:rPr sz="2600" b="1" spc="-20" dirty="0">
                <a:latin typeface="Calibri"/>
                <a:cs typeface="Calibri"/>
              </a:rPr>
              <a:t>Let’s </a:t>
            </a:r>
            <a:r>
              <a:rPr sz="2600" b="1" dirty="0">
                <a:latin typeface="Calibri"/>
                <a:cs typeface="Calibri"/>
              </a:rPr>
              <a:t>look </a:t>
            </a:r>
            <a:r>
              <a:rPr sz="2600" b="1" spc="-15" dirty="0">
                <a:latin typeface="Calibri"/>
                <a:cs typeface="Calibri"/>
              </a:rPr>
              <a:t>at </a:t>
            </a:r>
            <a:r>
              <a:rPr sz="2600" b="1" dirty="0">
                <a:latin typeface="Calibri"/>
                <a:cs typeface="Calibri"/>
              </a:rPr>
              <a:t>the </a:t>
            </a:r>
            <a:r>
              <a:rPr sz="2600" b="1" spc="-5" dirty="0">
                <a:latin typeface="Calibri"/>
                <a:cs typeface="Calibri"/>
              </a:rPr>
              <a:t>types </a:t>
            </a:r>
            <a:r>
              <a:rPr sz="2600" b="1" dirty="0">
                <a:latin typeface="Calibri"/>
                <a:cs typeface="Calibri"/>
              </a:rPr>
              <a:t>of </a:t>
            </a:r>
            <a:r>
              <a:rPr sz="2600" b="1" spc="-10" dirty="0">
                <a:latin typeface="Calibri"/>
                <a:cs typeface="Calibri"/>
              </a:rPr>
              <a:t>sentences </a:t>
            </a:r>
            <a:r>
              <a:rPr sz="2600" b="1" spc="-5" dirty="0">
                <a:latin typeface="Calibri"/>
                <a:cs typeface="Calibri"/>
              </a:rPr>
              <a:t>people</a:t>
            </a:r>
            <a:r>
              <a:rPr sz="2600" b="1" spc="5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use:</a:t>
            </a:r>
            <a:endParaRPr sz="2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252525"/>
              </a:buClr>
              <a:buFont typeface="Garamond"/>
              <a:buChar char="◦"/>
            </a:pPr>
            <a:endParaRPr sz="3000">
              <a:latin typeface="Calibri"/>
              <a:cs typeface="Calibri"/>
            </a:endParaRPr>
          </a:p>
          <a:p>
            <a:pPr marL="2710180" lvl="1" indent="-457834">
              <a:lnSpc>
                <a:spcPct val="100000"/>
              </a:lnSpc>
              <a:buClr>
                <a:srgbClr val="252525"/>
              </a:buClr>
              <a:buFont typeface="Arial"/>
              <a:buChar char="•"/>
              <a:tabLst>
                <a:tab pos="2710180" algn="l"/>
                <a:tab pos="2710815" algn="l"/>
              </a:tabLst>
            </a:pPr>
            <a:r>
              <a:rPr sz="2600" b="1" dirty="0">
                <a:solidFill>
                  <a:srgbClr val="2583C5"/>
                </a:solidFill>
                <a:latin typeface="Calibri"/>
                <a:cs typeface="Calibri"/>
              </a:rPr>
              <a:t>Simple</a:t>
            </a:r>
            <a:r>
              <a:rPr sz="2600" b="1" spc="-25" dirty="0">
                <a:solidFill>
                  <a:srgbClr val="2583C5"/>
                </a:solidFill>
                <a:latin typeface="Calibri"/>
                <a:cs typeface="Calibri"/>
              </a:rPr>
              <a:t> </a:t>
            </a:r>
            <a:r>
              <a:rPr sz="2600" b="1" spc="-10" dirty="0">
                <a:solidFill>
                  <a:srgbClr val="2583C5"/>
                </a:solidFill>
                <a:latin typeface="Calibri"/>
                <a:cs typeface="Calibri"/>
              </a:rPr>
              <a:t>sentences</a:t>
            </a:r>
            <a:endParaRPr sz="26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10"/>
              </a:spcBef>
              <a:buClr>
                <a:srgbClr val="252525"/>
              </a:buClr>
              <a:buFont typeface="Arial"/>
              <a:buChar char="•"/>
            </a:pPr>
            <a:endParaRPr sz="3000">
              <a:latin typeface="Calibri"/>
              <a:cs typeface="Calibri"/>
            </a:endParaRPr>
          </a:p>
          <a:p>
            <a:pPr marL="2710180" lvl="1" indent="-457834">
              <a:lnSpc>
                <a:spcPct val="100000"/>
              </a:lnSpc>
              <a:buClr>
                <a:srgbClr val="252525"/>
              </a:buClr>
              <a:buFont typeface="Arial"/>
              <a:buChar char="•"/>
              <a:tabLst>
                <a:tab pos="2710180" algn="l"/>
                <a:tab pos="2710815" algn="l"/>
              </a:tabLst>
            </a:pPr>
            <a:r>
              <a:rPr sz="2600" b="1" dirty="0">
                <a:solidFill>
                  <a:srgbClr val="2583C5"/>
                </a:solidFill>
                <a:latin typeface="Calibri"/>
                <a:cs typeface="Calibri"/>
              </a:rPr>
              <a:t>Compound</a:t>
            </a:r>
            <a:r>
              <a:rPr sz="2600" b="1" spc="-20" dirty="0">
                <a:solidFill>
                  <a:srgbClr val="2583C5"/>
                </a:solidFill>
                <a:latin typeface="Calibri"/>
                <a:cs typeface="Calibri"/>
              </a:rPr>
              <a:t> </a:t>
            </a:r>
            <a:r>
              <a:rPr sz="2600" b="1" spc="-10" dirty="0">
                <a:solidFill>
                  <a:srgbClr val="2583C5"/>
                </a:solidFill>
                <a:latin typeface="Calibri"/>
                <a:cs typeface="Calibri"/>
              </a:rPr>
              <a:t>sentences</a:t>
            </a:r>
            <a:endParaRPr sz="26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15"/>
              </a:spcBef>
              <a:buClr>
                <a:srgbClr val="252525"/>
              </a:buClr>
              <a:buFont typeface="Arial"/>
              <a:buChar char="•"/>
            </a:pPr>
            <a:endParaRPr sz="3000">
              <a:latin typeface="Calibri"/>
              <a:cs typeface="Calibri"/>
            </a:endParaRPr>
          </a:p>
          <a:p>
            <a:pPr marL="2710180" lvl="1" indent="-457834">
              <a:lnSpc>
                <a:spcPct val="100000"/>
              </a:lnSpc>
              <a:buClr>
                <a:srgbClr val="252525"/>
              </a:buClr>
              <a:buFont typeface="Arial"/>
              <a:buChar char="•"/>
              <a:tabLst>
                <a:tab pos="2710180" algn="l"/>
                <a:tab pos="2710815" algn="l"/>
              </a:tabLst>
            </a:pPr>
            <a:r>
              <a:rPr sz="2600" b="1" spc="-10" dirty="0">
                <a:solidFill>
                  <a:srgbClr val="2583C5"/>
                </a:solidFill>
                <a:latin typeface="Calibri"/>
                <a:cs typeface="Calibri"/>
              </a:rPr>
              <a:t>Complex sentences</a:t>
            </a:r>
            <a:endParaRPr sz="26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10"/>
              </a:spcBef>
              <a:buClr>
                <a:srgbClr val="252525"/>
              </a:buClr>
              <a:buFont typeface="Arial"/>
              <a:buChar char="•"/>
            </a:pPr>
            <a:endParaRPr sz="3000">
              <a:latin typeface="Calibri"/>
              <a:cs typeface="Calibri"/>
            </a:endParaRPr>
          </a:p>
          <a:p>
            <a:pPr marL="2710180" lvl="1" indent="-457834">
              <a:lnSpc>
                <a:spcPct val="100000"/>
              </a:lnSpc>
              <a:buClr>
                <a:srgbClr val="252525"/>
              </a:buClr>
              <a:buFont typeface="Arial"/>
              <a:buChar char="•"/>
              <a:tabLst>
                <a:tab pos="2710180" algn="l"/>
                <a:tab pos="2710815" algn="l"/>
              </a:tabLst>
            </a:pPr>
            <a:r>
              <a:rPr sz="2600" b="1" spc="-5" dirty="0">
                <a:solidFill>
                  <a:srgbClr val="2583C5"/>
                </a:solidFill>
                <a:latin typeface="Calibri"/>
                <a:cs typeface="Calibri"/>
              </a:rPr>
              <a:t>Compound-complex</a:t>
            </a:r>
            <a:r>
              <a:rPr sz="2600" b="1" spc="-65" dirty="0">
                <a:solidFill>
                  <a:srgbClr val="2583C5"/>
                </a:solidFill>
                <a:latin typeface="Calibri"/>
                <a:cs typeface="Calibri"/>
              </a:rPr>
              <a:t> </a:t>
            </a:r>
            <a:r>
              <a:rPr sz="2600" b="1" spc="-10" dirty="0">
                <a:solidFill>
                  <a:srgbClr val="2583C5"/>
                </a:solidFill>
                <a:latin typeface="Calibri"/>
                <a:cs typeface="Calibri"/>
              </a:rPr>
              <a:t>sentences</a:t>
            </a:r>
            <a:endParaRPr sz="2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35380" y="301752"/>
            <a:ext cx="10058400" cy="1371600"/>
          </a:xfrm>
          <a:prstGeom prst="rect">
            <a:avLst/>
          </a:prstGeom>
          <a:solidFill>
            <a:srgbClr val="D9F0EA"/>
          </a:solidFill>
        </p:spPr>
        <p:txBody>
          <a:bodyPr vert="horz" wrap="square" lIns="0" tIns="24384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920"/>
              </a:spcBef>
            </a:pPr>
            <a:r>
              <a:rPr sz="4800" spc="-5" dirty="0"/>
              <a:t>Simple</a:t>
            </a:r>
            <a:r>
              <a:rPr sz="4800" spc="-10" dirty="0"/>
              <a:t> </a:t>
            </a:r>
            <a:r>
              <a:rPr sz="4800" spc="-15" dirty="0"/>
              <a:t>Sentences</a:t>
            </a:r>
            <a:endParaRPr sz="4800"/>
          </a:p>
        </p:txBody>
      </p:sp>
      <p:sp>
        <p:nvSpPr>
          <p:cNvPr id="3" name="object 3"/>
          <p:cNvSpPr txBox="1"/>
          <p:nvPr/>
        </p:nvSpPr>
        <p:spPr>
          <a:xfrm>
            <a:off x="1042212" y="1689032"/>
            <a:ext cx="9615170" cy="4757420"/>
          </a:xfrm>
          <a:prstGeom prst="rect">
            <a:avLst/>
          </a:prstGeom>
        </p:spPr>
        <p:txBody>
          <a:bodyPr vert="horz" wrap="square" lIns="0" tIns="1066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sz="2800" b="1" spc="-5" dirty="0">
                <a:solidFill>
                  <a:srgbClr val="2583C5"/>
                </a:solidFill>
                <a:latin typeface="Calibri"/>
                <a:cs typeface="Calibri"/>
              </a:rPr>
              <a:t>Simple</a:t>
            </a:r>
            <a:r>
              <a:rPr sz="2800" b="1" dirty="0">
                <a:solidFill>
                  <a:srgbClr val="2583C5"/>
                </a:solidFill>
                <a:latin typeface="Calibri"/>
                <a:cs typeface="Calibri"/>
              </a:rPr>
              <a:t> </a:t>
            </a:r>
            <a:r>
              <a:rPr sz="2800" b="1" spc="-15" dirty="0">
                <a:solidFill>
                  <a:srgbClr val="2583C5"/>
                </a:solidFill>
                <a:latin typeface="Calibri"/>
                <a:cs typeface="Calibri"/>
              </a:rPr>
              <a:t>Sentences:</a:t>
            </a:r>
            <a:endParaRPr sz="2800">
              <a:latin typeface="Calibri"/>
              <a:cs typeface="Calibri"/>
            </a:endParaRPr>
          </a:p>
          <a:p>
            <a:pPr marL="282575" algn="ctr">
              <a:lnSpc>
                <a:spcPct val="100000"/>
              </a:lnSpc>
              <a:spcBef>
                <a:spcPts val="640"/>
              </a:spcBef>
            </a:pPr>
            <a:r>
              <a:rPr sz="2400" b="1" spc="-5" dirty="0">
                <a:latin typeface="Calibri"/>
                <a:cs typeface="Calibri"/>
              </a:rPr>
              <a:t>These </a:t>
            </a:r>
            <a:r>
              <a:rPr sz="2400" b="1" spc="-10" dirty="0">
                <a:latin typeface="Calibri"/>
                <a:cs typeface="Calibri"/>
              </a:rPr>
              <a:t>are sentences that </a:t>
            </a:r>
            <a:r>
              <a:rPr sz="2400" b="1" spc="-15" dirty="0">
                <a:latin typeface="Calibri"/>
                <a:cs typeface="Calibri"/>
              </a:rPr>
              <a:t>express </a:t>
            </a:r>
            <a:r>
              <a:rPr sz="2400" b="1" dirty="0">
                <a:latin typeface="Calibri"/>
                <a:cs typeface="Calibri"/>
              </a:rPr>
              <a:t>a </a:t>
            </a:r>
            <a:r>
              <a:rPr sz="2400" b="1" spc="-10" dirty="0">
                <a:latin typeface="Calibri"/>
                <a:cs typeface="Calibri"/>
              </a:rPr>
              <a:t>complete</a:t>
            </a:r>
            <a:r>
              <a:rPr sz="2400" b="1" spc="3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idea: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850">
              <a:latin typeface="Calibri"/>
              <a:cs typeface="Calibri"/>
            </a:endParaRPr>
          </a:p>
          <a:p>
            <a:pPr marL="2348865" marR="4419600" indent="-508000">
              <a:lnSpc>
                <a:spcPct val="121200"/>
              </a:lnSpc>
            </a:pPr>
            <a:r>
              <a:rPr sz="2400" b="1" dirty="0">
                <a:latin typeface="Calibri"/>
                <a:cs typeface="Calibri"/>
              </a:rPr>
              <a:t>e.g. </a:t>
            </a: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She </a:t>
            </a:r>
            <a:r>
              <a:rPr sz="2400" b="1" spc="-10" dirty="0">
                <a:solidFill>
                  <a:srgbClr val="6F2F9F"/>
                </a:solidFill>
                <a:latin typeface="Calibri"/>
                <a:cs typeface="Calibri"/>
              </a:rPr>
              <a:t>was </a:t>
            </a:r>
            <a:r>
              <a:rPr sz="2400" b="1" dirty="0">
                <a:latin typeface="Calibri"/>
                <a:cs typeface="Calibri"/>
              </a:rPr>
              <a:t>in </a:t>
            </a:r>
            <a:r>
              <a:rPr sz="2400" b="1" spc="-5" dirty="0">
                <a:latin typeface="Calibri"/>
                <a:cs typeface="Calibri"/>
              </a:rPr>
              <a:t>the class </a:t>
            </a:r>
            <a:r>
              <a:rPr sz="2400" b="1" spc="-5" dirty="0">
                <a:solidFill>
                  <a:srgbClr val="FF0000"/>
                </a:solidFill>
                <a:latin typeface="Calibri"/>
                <a:cs typeface="Calibri"/>
              </a:rPr>
              <a:t> The </a:t>
            </a:r>
            <a:r>
              <a:rPr sz="2400" b="1" spc="-20" dirty="0">
                <a:solidFill>
                  <a:srgbClr val="FF0000"/>
                </a:solidFill>
                <a:latin typeface="Calibri"/>
                <a:cs typeface="Calibri"/>
              </a:rPr>
              <a:t>exam </a:t>
            </a:r>
            <a:r>
              <a:rPr sz="2400" b="1" spc="-5" dirty="0">
                <a:solidFill>
                  <a:srgbClr val="6F2F9F"/>
                </a:solidFill>
                <a:latin typeface="Calibri"/>
                <a:cs typeface="Calibri"/>
              </a:rPr>
              <a:t>is</a:t>
            </a:r>
            <a:r>
              <a:rPr sz="2400" b="1" spc="-4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tomorrow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350">
              <a:latin typeface="Calibri"/>
              <a:cs typeface="Calibri"/>
            </a:endParaRPr>
          </a:p>
          <a:p>
            <a:pPr marL="12700">
              <a:lnSpc>
                <a:spcPts val="2735"/>
              </a:lnSpc>
            </a:pPr>
            <a:r>
              <a:rPr sz="2400" b="1" dirty="0">
                <a:latin typeface="Calibri"/>
                <a:cs typeface="Calibri"/>
              </a:rPr>
              <a:t>A </a:t>
            </a: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simple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sentence </a:t>
            </a:r>
            <a:r>
              <a:rPr sz="2400" b="1" dirty="0">
                <a:latin typeface="Calibri"/>
                <a:cs typeface="Calibri"/>
              </a:rPr>
              <a:t>needs a </a:t>
            </a:r>
            <a:r>
              <a:rPr sz="2400" b="1" spc="-5" dirty="0">
                <a:solidFill>
                  <a:srgbClr val="FF0000"/>
                </a:solidFill>
                <a:latin typeface="Calibri"/>
                <a:cs typeface="Calibri"/>
              </a:rPr>
              <a:t>subject </a:t>
            </a:r>
            <a:r>
              <a:rPr sz="2400" b="1" spc="-5" dirty="0">
                <a:latin typeface="Calibri"/>
                <a:cs typeface="Calibri"/>
              </a:rPr>
              <a:t>(the thing ‘doing’ the </a:t>
            </a:r>
            <a:r>
              <a:rPr sz="2400" b="1" dirty="0">
                <a:latin typeface="Calibri"/>
                <a:cs typeface="Calibri"/>
              </a:rPr>
              <a:t>action) </a:t>
            </a:r>
            <a:r>
              <a:rPr sz="2400" b="1" spc="-5" dirty="0">
                <a:latin typeface="Calibri"/>
                <a:cs typeface="Calibri"/>
              </a:rPr>
              <a:t>and </a:t>
            </a:r>
            <a:r>
              <a:rPr sz="2400" b="1" dirty="0">
                <a:latin typeface="Calibri"/>
                <a:cs typeface="Calibri"/>
              </a:rPr>
              <a:t>a</a:t>
            </a:r>
            <a:r>
              <a:rPr sz="2400" b="1" spc="4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main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735"/>
              </a:lnSpc>
            </a:pPr>
            <a:r>
              <a:rPr sz="2400" b="1" spc="-10" dirty="0">
                <a:solidFill>
                  <a:srgbClr val="6F2F9F"/>
                </a:solidFill>
                <a:latin typeface="Calibri"/>
                <a:cs typeface="Calibri"/>
              </a:rPr>
              <a:t>verb </a:t>
            </a:r>
            <a:r>
              <a:rPr sz="2400" b="1" spc="-5" dirty="0">
                <a:latin typeface="Calibri"/>
                <a:cs typeface="Calibri"/>
              </a:rPr>
              <a:t>(the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action)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Calibri"/>
              <a:cs typeface="Calibri"/>
            </a:endParaRPr>
          </a:p>
          <a:p>
            <a:pPr marL="297180" marR="5080" algn="ctr">
              <a:lnSpc>
                <a:spcPts val="2590"/>
              </a:lnSpc>
              <a:spcBef>
                <a:spcPts val="1505"/>
              </a:spcBef>
            </a:pP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Simple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sentences </a:t>
            </a:r>
            <a:r>
              <a:rPr sz="2400" b="1" spc="-10" dirty="0">
                <a:latin typeface="Calibri"/>
                <a:cs typeface="Calibri"/>
              </a:rPr>
              <a:t>are </a:t>
            </a:r>
            <a:r>
              <a:rPr sz="2400" b="1" dirty="0">
                <a:latin typeface="Calibri"/>
                <a:cs typeface="Calibri"/>
              </a:rPr>
              <a:t>also </a:t>
            </a:r>
            <a:r>
              <a:rPr sz="2400" b="1" spc="-5" dirty="0">
                <a:latin typeface="Calibri"/>
                <a:cs typeface="Calibri"/>
              </a:rPr>
              <a:t>called “</a:t>
            </a: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independent clauses</a:t>
            </a:r>
            <a:r>
              <a:rPr sz="2400" b="1" spc="-5" dirty="0">
                <a:latin typeface="Calibri"/>
                <a:cs typeface="Calibri"/>
              </a:rPr>
              <a:t>” (because </a:t>
            </a:r>
            <a:r>
              <a:rPr sz="2400" b="1" spc="-10" dirty="0">
                <a:latin typeface="Calibri"/>
                <a:cs typeface="Calibri"/>
              </a:rPr>
              <a:t>they are  complete </a:t>
            </a:r>
            <a:r>
              <a:rPr sz="2400" b="1" dirty="0">
                <a:latin typeface="Calibri"/>
                <a:cs typeface="Calibri"/>
              </a:rPr>
              <a:t>and </a:t>
            </a:r>
            <a:r>
              <a:rPr sz="2400" b="1" spc="-5" dirty="0">
                <a:latin typeface="Calibri"/>
                <a:cs typeface="Calibri"/>
              </a:rPr>
              <a:t>don’t need </a:t>
            </a:r>
            <a:r>
              <a:rPr sz="2400" b="1" spc="-20" dirty="0">
                <a:latin typeface="Calibri"/>
                <a:cs typeface="Calibri"/>
              </a:rPr>
              <a:t>any</a:t>
            </a:r>
            <a:r>
              <a:rPr sz="2400" b="1" spc="-1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support)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6800" y="422148"/>
            <a:ext cx="10058400" cy="1592580"/>
          </a:xfrm>
          <a:prstGeom prst="rect">
            <a:avLst/>
          </a:prstGeom>
          <a:solidFill>
            <a:srgbClr val="D9F0EA"/>
          </a:solidFill>
        </p:spPr>
        <p:txBody>
          <a:bodyPr vert="horz" wrap="square" lIns="0" tIns="3543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790"/>
              </a:spcBef>
            </a:pPr>
            <a:r>
              <a:rPr sz="4800" spc="-5" dirty="0"/>
              <a:t>Compound</a:t>
            </a:r>
            <a:r>
              <a:rPr sz="4800" spc="-45" dirty="0"/>
              <a:t> </a:t>
            </a:r>
            <a:r>
              <a:rPr sz="4800" spc="-15" dirty="0"/>
              <a:t>Sentences</a:t>
            </a:r>
            <a:endParaRPr sz="4800" dirty="0"/>
          </a:p>
        </p:txBody>
      </p:sp>
      <p:sp>
        <p:nvSpPr>
          <p:cNvPr id="3" name="object 3"/>
          <p:cNvSpPr txBox="1"/>
          <p:nvPr/>
        </p:nvSpPr>
        <p:spPr>
          <a:xfrm>
            <a:off x="1249172" y="2099564"/>
            <a:ext cx="9577705" cy="37674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79756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Compound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sentences </a:t>
            </a:r>
            <a:r>
              <a:rPr sz="2400" b="1" spc="-10" dirty="0">
                <a:latin typeface="Calibri"/>
                <a:cs typeface="Calibri"/>
              </a:rPr>
              <a:t>are formed by </a:t>
            </a:r>
            <a:r>
              <a:rPr sz="2400" b="1" spc="-5" dirty="0">
                <a:latin typeface="Calibri"/>
                <a:cs typeface="Calibri"/>
              </a:rPr>
              <a:t>connecting </a:t>
            </a:r>
            <a:r>
              <a:rPr sz="2400" b="1" spc="-10" dirty="0">
                <a:latin typeface="Calibri"/>
                <a:cs typeface="Calibri"/>
              </a:rPr>
              <a:t>two </a:t>
            </a:r>
            <a:r>
              <a:rPr sz="2400" b="1" dirty="0">
                <a:latin typeface="Calibri"/>
                <a:cs typeface="Calibri"/>
              </a:rPr>
              <a:t>(or </a:t>
            </a:r>
            <a:r>
              <a:rPr sz="2400" b="1" spc="-10" dirty="0">
                <a:latin typeface="Calibri"/>
                <a:cs typeface="Calibri"/>
              </a:rPr>
              <a:t>more) </a:t>
            </a:r>
            <a:r>
              <a:rPr sz="2400" b="1" dirty="0">
                <a:latin typeface="Calibri"/>
                <a:cs typeface="Calibri"/>
              </a:rPr>
              <a:t>simple  </a:t>
            </a:r>
            <a:r>
              <a:rPr sz="2400" b="1" spc="-10" dirty="0">
                <a:latin typeface="Calibri"/>
                <a:cs typeface="Calibri"/>
              </a:rPr>
              <a:t>sentences </a:t>
            </a:r>
            <a:r>
              <a:rPr sz="2400" b="1" spc="-5" dirty="0">
                <a:latin typeface="Calibri"/>
                <a:cs typeface="Calibri"/>
              </a:rPr>
              <a:t>with </a:t>
            </a:r>
            <a:r>
              <a:rPr sz="2400" b="1" dirty="0">
                <a:latin typeface="Calibri"/>
                <a:cs typeface="Calibri"/>
              </a:rPr>
              <a:t>the </a:t>
            </a:r>
            <a:r>
              <a:rPr sz="2400" b="1" spc="-10" dirty="0">
                <a:latin typeface="Calibri"/>
                <a:cs typeface="Calibri"/>
              </a:rPr>
              <a:t>words </a:t>
            </a:r>
            <a:r>
              <a:rPr sz="2400" b="1" spc="-10" dirty="0">
                <a:solidFill>
                  <a:srgbClr val="FF0000"/>
                </a:solidFill>
                <a:latin typeface="Calibri"/>
                <a:cs typeface="Calibri"/>
              </a:rPr>
              <a:t>and/but/so/nor/or/for/yet </a:t>
            </a:r>
            <a:r>
              <a:rPr sz="2400" b="1" dirty="0">
                <a:latin typeface="Calibri"/>
                <a:cs typeface="Calibri"/>
              </a:rPr>
              <a:t>(also </a:t>
            </a:r>
            <a:r>
              <a:rPr sz="2400" b="1" spc="-5" dirty="0">
                <a:latin typeface="Calibri"/>
                <a:cs typeface="Calibri"/>
              </a:rPr>
              <a:t>called  </a:t>
            </a: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conjunctions</a:t>
            </a:r>
            <a:r>
              <a:rPr sz="2400" b="1" spc="-5" dirty="0">
                <a:latin typeface="Calibri"/>
                <a:cs typeface="Calibri"/>
              </a:rPr>
              <a:t>)</a:t>
            </a:r>
            <a:r>
              <a:rPr sz="2400" b="1" spc="-1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: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400" dirty="0">
              <a:latin typeface="Calibri"/>
              <a:cs typeface="Calibri"/>
            </a:endParaRPr>
          </a:p>
          <a:p>
            <a:pPr marL="2076450">
              <a:lnSpc>
                <a:spcPct val="100000"/>
              </a:lnSpc>
            </a:pPr>
            <a:r>
              <a:rPr sz="2400" b="1" dirty="0">
                <a:latin typeface="Calibri"/>
                <a:cs typeface="Calibri"/>
              </a:rPr>
              <a:t>e.g. She </a:t>
            </a:r>
            <a:r>
              <a:rPr sz="2400" b="1" spc="-10" dirty="0">
                <a:latin typeface="Calibri"/>
                <a:cs typeface="Calibri"/>
              </a:rPr>
              <a:t>was </a:t>
            </a:r>
            <a:r>
              <a:rPr sz="2400" b="1" dirty="0">
                <a:latin typeface="Calibri"/>
                <a:cs typeface="Calibri"/>
              </a:rPr>
              <a:t>in </a:t>
            </a:r>
            <a:r>
              <a:rPr sz="2400" b="1" spc="-5" dirty="0">
                <a:latin typeface="Calibri"/>
                <a:cs typeface="Calibri"/>
              </a:rPr>
              <a:t>class</a:t>
            </a:r>
            <a:r>
              <a:rPr sz="2400" b="1" spc="-5" dirty="0">
                <a:solidFill>
                  <a:srgbClr val="FF0000"/>
                </a:solidFill>
                <a:latin typeface="Calibri"/>
                <a:cs typeface="Calibri"/>
              </a:rPr>
              <a:t>, </a:t>
            </a: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but </a:t>
            </a:r>
            <a:r>
              <a:rPr sz="2400" b="1" dirty="0">
                <a:latin typeface="Calibri"/>
                <a:cs typeface="Calibri"/>
              </a:rPr>
              <a:t>she </a:t>
            </a:r>
            <a:r>
              <a:rPr sz="2400" b="1" spc="-5" dirty="0">
                <a:latin typeface="Calibri"/>
                <a:cs typeface="Calibri"/>
              </a:rPr>
              <a:t>arrived</a:t>
            </a:r>
            <a:r>
              <a:rPr sz="2400" b="1" spc="-2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late</a:t>
            </a:r>
            <a:endParaRPr sz="2400" dirty="0">
              <a:latin typeface="Calibri"/>
              <a:cs typeface="Calibri"/>
            </a:endParaRPr>
          </a:p>
          <a:p>
            <a:pPr marL="2076450">
              <a:lnSpc>
                <a:spcPct val="100000"/>
              </a:lnSpc>
              <a:spcBef>
                <a:spcPts val="900"/>
              </a:spcBef>
            </a:pPr>
            <a:r>
              <a:rPr sz="2400" b="1" dirty="0">
                <a:latin typeface="Calibri"/>
                <a:cs typeface="Calibri"/>
              </a:rPr>
              <a:t>e.g. </a:t>
            </a:r>
            <a:r>
              <a:rPr sz="2400" b="1" spc="-5" dirty="0">
                <a:latin typeface="Calibri"/>
                <a:cs typeface="Calibri"/>
              </a:rPr>
              <a:t>The </a:t>
            </a:r>
            <a:r>
              <a:rPr sz="2400" b="1" spc="-20" dirty="0">
                <a:latin typeface="Calibri"/>
                <a:cs typeface="Calibri"/>
              </a:rPr>
              <a:t>exam </a:t>
            </a:r>
            <a:r>
              <a:rPr sz="2400" b="1" dirty="0">
                <a:latin typeface="Calibri"/>
                <a:cs typeface="Calibri"/>
              </a:rPr>
              <a:t>is </a:t>
            </a:r>
            <a:r>
              <a:rPr sz="2400" b="1" spc="-30" dirty="0">
                <a:latin typeface="Calibri"/>
                <a:cs typeface="Calibri"/>
              </a:rPr>
              <a:t>tomorrow</a:t>
            </a:r>
            <a:r>
              <a:rPr sz="2400" b="1" spc="-30" dirty="0">
                <a:solidFill>
                  <a:srgbClr val="FF0000"/>
                </a:solidFill>
                <a:latin typeface="Calibri"/>
                <a:cs typeface="Calibri"/>
              </a:rPr>
              <a:t>, </a:t>
            </a: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so </a:t>
            </a:r>
            <a:r>
              <a:rPr sz="2400" b="1" spc="-10" dirty="0">
                <a:latin typeface="Calibri"/>
                <a:cs typeface="Calibri"/>
              </a:rPr>
              <a:t>you </a:t>
            </a:r>
            <a:r>
              <a:rPr sz="2400" b="1" dirty="0">
                <a:latin typeface="Calibri"/>
                <a:cs typeface="Calibri"/>
              </a:rPr>
              <a:t>need </a:t>
            </a:r>
            <a:r>
              <a:rPr sz="2400" b="1" spc="-15" dirty="0">
                <a:latin typeface="Calibri"/>
                <a:cs typeface="Calibri"/>
              </a:rPr>
              <a:t>to </a:t>
            </a:r>
            <a:r>
              <a:rPr sz="2400" b="1" spc="-10" dirty="0">
                <a:latin typeface="Calibri"/>
                <a:cs typeface="Calibri"/>
              </a:rPr>
              <a:t>revise tonight</a:t>
            </a:r>
            <a:r>
              <a:rPr sz="2000" b="1" spc="-10" dirty="0">
                <a:solidFill>
                  <a:srgbClr val="2583C5"/>
                </a:solidFill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400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2400" b="1" spc="-10" dirty="0">
                <a:latin typeface="Calibri"/>
                <a:cs typeface="Calibri"/>
              </a:rPr>
              <a:t>Note: there </a:t>
            </a:r>
            <a:r>
              <a:rPr sz="2400" b="1" dirty="0">
                <a:latin typeface="Calibri"/>
                <a:cs typeface="Calibri"/>
              </a:rPr>
              <a:t>should be a </a:t>
            </a:r>
            <a:r>
              <a:rPr sz="2400" b="1" spc="-5" dirty="0">
                <a:latin typeface="Calibri"/>
                <a:cs typeface="Calibri"/>
              </a:rPr>
              <a:t>comma </a:t>
            </a:r>
            <a:r>
              <a:rPr sz="2400" b="1" spc="-15" dirty="0">
                <a:latin typeface="Calibri"/>
                <a:cs typeface="Calibri"/>
              </a:rPr>
              <a:t>before </a:t>
            </a:r>
            <a:r>
              <a:rPr sz="2400" b="1" spc="-5" dirty="0">
                <a:latin typeface="Calibri"/>
                <a:cs typeface="Calibri"/>
              </a:rPr>
              <a:t>each conjunction, but this rule </a:t>
            </a:r>
            <a:r>
              <a:rPr sz="2400" b="1" dirty="0">
                <a:latin typeface="Calibri"/>
                <a:cs typeface="Calibri"/>
              </a:rPr>
              <a:t>is not  </a:t>
            </a:r>
            <a:r>
              <a:rPr sz="2400" b="1" spc="-15" dirty="0">
                <a:latin typeface="Calibri"/>
                <a:cs typeface="Calibri"/>
              </a:rPr>
              <a:t>always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followed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3396" y="181355"/>
            <a:ext cx="10058400" cy="1207135"/>
          </a:xfrm>
          <a:prstGeom prst="rect">
            <a:avLst/>
          </a:prstGeom>
          <a:solidFill>
            <a:srgbClr val="D9F0EA"/>
          </a:solidFill>
        </p:spPr>
        <p:txBody>
          <a:bodyPr vert="horz" wrap="square" lIns="0" tIns="19875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565"/>
              </a:spcBef>
            </a:pPr>
            <a:r>
              <a:rPr sz="4400" spc="-15" dirty="0"/>
              <a:t>Complex</a:t>
            </a:r>
            <a:r>
              <a:rPr sz="4400" spc="-30" dirty="0"/>
              <a:t> </a:t>
            </a:r>
            <a:r>
              <a:rPr sz="4400" spc="-15" dirty="0"/>
              <a:t>Sentences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746861" y="1350645"/>
            <a:ext cx="10626090" cy="5132705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12700" marR="128905">
              <a:lnSpc>
                <a:spcPct val="80000"/>
              </a:lnSpc>
              <a:spcBef>
                <a:spcPts val="585"/>
              </a:spcBef>
            </a:pPr>
            <a:r>
              <a:rPr sz="2000" b="1" spc="-10" dirty="0">
                <a:solidFill>
                  <a:srgbClr val="2583C5"/>
                </a:solidFill>
                <a:latin typeface="Calibri"/>
                <a:cs typeface="Calibri"/>
              </a:rPr>
              <a:t>Complex </a:t>
            </a:r>
            <a:r>
              <a:rPr sz="2000" b="1" spc="-5" dirty="0">
                <a:solidFill>
                  <a:srgbClr val="2583C5"/>
                </a:solidFill>
                <a:latin typeface="Calibri"/>
                <a:cs typeface="Calibri"/>
              </a:rPr>
              <a:t>sentences </a:t>
            </a:r>
            <a:r>
              <a:rPr sz="2000" b="1" spc="-10" dirty="0">
                <a:latin typeface="Calibri"/>
                <a:cs typeface="Calibri"/>
              </a:rPr>
              <a:t>are </a:t>
            </a:r>
            <a:r>
              <a:rPr sz="2000" b="1" spc="-5" dirty="0">
                <a:latin typeface="Calibri"/>
                <a:cs typeface="Calibri"/>
              </a:rPr>
              <a:t>formed by </a:t>
            </a:r>
            <a:r>
              <a:rPr sz="2000" b="1" dirty="0">
                <a:latin typeface="Calibri"/>
                <a:cs typeface="Calibri"/>
              </a:rPr>
              <a:t>using an </a:t>
            </a:r>
            <a:r>
              <a:rPr sz="2000" b="1" spc="-5" dirty="0">
                <a:solidFill>
                  <a:srgbClr val="FF0000"/>
                </a:solidFill>
                <a:latin typeface="Calibri"/>
                <a:cs typeface="Calibri"/>
              </a:rPr>
              <a:t>independent clause </a:t>
            </a:r>
            <a:r>
              <a:rPr sz="2000" b="1" dirty="0">
                <a:latin typeface="Calibri"/>
                <a:cs typeface="Calibri"/>
              </a:rPr>
              <a:t>(simple </a:t>
            </a:r>
            <a:r>
              <a:rPr sz="2000" b="1" spc="-5" dirty="0">
                <a:latin typeface="Calibri"/>
                <a:cs typeface="Calibri"/>
              </a:rPr>
              <a:t>sentence) with </a:t>
            </a:r>
            <a:r>
              <a:rPr sz="2000" b="1" dirty="0">
                <a:latin typeface="Calibri"/>
                <a:cs typeface="Calibri"/>
              </a:rPr>
              <a:t>a </a:t>
            </a:r>
            <a:r>
              <a:rPr sz="2000" b="1" spc="-5" dirty="0">
                <a:solidFill>
                  <a:srgbClr val="6F2F9F"/>
                </a:solidFill>
                <a:latin typeface="Calibri"/>
                <a:cs typeface="Calibri"/>
              </a:rPr>
              <a:t>dependent  clause </a:t>
            </a:r>
            <a:r>
              <a:rPr sz="2000" b="1" dirty="0">
                <a:latin typeface="Calibri"/>
                <a:cs typeface="Calibri"/>
              </a:rPr>
              <a:t>(or </a:t>
            </a:r>
            <a:r>
              <a:rPr sz="2000" b="1" spc="-10" dirty="0">
                <a:latin typeface="Calibri"/>
                <a:cs typeface="Calibri"/>
              </a:rPr>
              <a:t>switch </a:t>
            </a:r>
            <a:r>
              <a:rPr sz="2000" b="1" dirty="0">
                <a:latin typeface="Calibri"/>
                <a:cs typeface="Calibri"/>
              </a:rPr>
              <a:t>them</a:t>
            </a:r>
            <a:r>
              <a:rPr sz="2000" b="1" spc="-3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round).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65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  <a:spcBef>
                <a:spcPts val="5"/>
              </a:spcBef>
            </a:pPr>
            <a:r>
              <a:rPr sz="2000" b="1" dirty="0">
                <a:latin typeface="Calibri"/>
                <a:cs typeface="Calibri"/>
              </a:rPr>
              <a:t>The </a:t>
            </a:r>
            <a:r>
              <a:rPr sz="2000" b="1" spc="-5" dirty="0">
                <a:solidFill>
                  <a:srgbClr val="FF0000"/>
                </a:solidFill>
                <a:latin typeface="Calibri"/>
                <a:cs typeface="Calibri"/>
              </a:rPr>
              <a:t>independent clause </a:t>
            </a:r>
            <a:r>
              <a:rPr sz="2000" b="1" spc="-10" dirty="0">
                <a:latin typeface="Calibri"/>
                <a:cs typeface="Calibri"/>
              </a:rPr>
              <a:t>expresses </a:t>
            </a:r>
            <a:r>
              <a:rPr sz="2000" b="1" dirty="0">
                <a:latin typeface="Calibri"/>
                <a:cs typeface="Calibri"/>
              </a:rPr>
              <a:t>a </a:t>
            </a:r>
            <a:r>
              <a:rPr sz="2000" b="1" spc="-5" dirty="0">
                <a:latin typeface="Calibri"/>
                <a:cs typeface="Calibri"/>
              </a:rPr>
              <a:t>complete </a:t>
            </a:r>
            <a:r>
              <a:rPr sz="2000" b="1" dirty="0">
                <a:latin typeface="Calibri"/>
                <a:cs typeface="Calibri"/>
              </a:rPr>
              <a:t>idea, but the </a:t>
            </a:r>
            <a:r>
              <a:rPr sz="2000" b="1" spc="-5" dirty="0">
                <a:solidFill>
                  <a:srgbClr val="6F2F9F"/>
                </a:solidFill>
                <a:latin typeface="Calibri"/>
                <a:cs typeface="Calibri"/>
              </a:rPr>
              <a:t>dependent clause </a:t>
            </a:r>
            <a:r>
              <a:rPr sz="2000" b="1" spc="-5" dirty="0">
                <a:latin typeface="Calibri"/>
                <a:cs typeface="Calibri"/>
              </a:rPr>
              <a:t>(also called</a:t>
            </a:r>
            <a:r>
              <a:rPr sz="2000" b="1" spc="-3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a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</a:pPr>
            <a:r>
              <a:rPr sz="2000" b="1" spc="-5" dirty="0">
                <a:solidFill>
                  <a:srgbClr val="6F2F9F"/>
                </a:solidFill>
                <a:latin typeface="Calibri"/>
                <a:cs typeface="Calibri"/>
              </a:rPr>
              <a:t>subordinate </a:t>
            </a:r>
            <a:r>
              <a:rPr sz="2000" b="1" dirty="0">
                <a:solidFill>
                  <a:srgbClr val="6F2F9F"/>
                </a:solidFill>
                <a:latin typeface="Calibri"/>
                <a:cs typeface="Calibri"/>
              </a:rPr>
              <a:t>clause</a:t>
            </a:r>
            <a:r>
              <a:rPr sz="2000" b="1" dirty="0">
                <a:latin typeface="Calibri"/>
                <a:cs typeface="Calibri"/>
              </a:rPr>
              <a:t>) does</a:t>
            </a:r>
            <a:r>
              <a:rPr sz="2000" b="1" spc="-4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not.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000">
              <a:latin typeface="Calibri"/>
              <a:cs typeface="Calibri"/>
            </a:endParaRPr>
          </a:p>
          <a:p>
            <a:pPr marL="12700" marR="5080">
              <a:lnSpc>
                <a:spcPts val="1920"/>
              </a:lnSpc>
              <a:spcBef>
                <a:spcPts val="1265"/>
              </a:spcBef>
            </a:pPr>
            <a:r>
              <a:rPr sz="2000" b="1" spc="-10" dirty="0">
                <a:latin typeface="Calibri"/>
                <a:cs typeface="Calibri"/>
              </a:rPr>
              <a:t>There are many words you </a:t>
            </a:r>
            <a:r>
              <a:rPr sz="2000" b="1" spc="-5" dirty="0">
                <a:latin typeface="Calibri"/>
                <a:cs typeface="Calibri"/>
              </a:rPr>
              <a:t>can </a:t>
            </a:r>
            <a:r>
              <a:rPr sz="2000" b="1" dirty="0">
                <a:latin typeface="Calibri"/>
                <a:cs typeface="Calibri"/>
              </a:rPr>
              <a:t>use </a:t>
            </a:r>
            <a:r>
              <a:rPr sz="2000" b="1" spc="-15" dirty="0">
                <a:latin typeface="Calibri"/>
                <a:cs typeface="Calibri"/>
              </a:rPr>
              <a:t>to </a:t>
            </a:r>
            <a:r>
              <a:rPr sz="2000" b="1" spc="-10" dirty="0">
                <a:latin typeface="Calibri"/>
                <a:cs typeface="Calibri"/>
              </a:rPr>
              <a:t>form </a:t>
            </a:r>
            <a:r>
              <a:rPr sz="2000" b="1" spc="-10" dirty="0">
                <a:solidFill>
                  <a:srgbClr val="2583C5"/>
                </a:solidFill>
                <a:latin typeface="Calibri"/>
                <a:cs typeface="Calibri"/>
              </a:rPr>
              <a:t>complex </a:t>
            </a:r>
            <a:r>
              <a:rPr sz="2000" b="1" spc="-5" dirty="0">
                <a:solidFill>
                  <a:srgbClr val="2583C5"/>
                </a:solidFill>
                <a:latin typeface="Calibri"/>
                <a:cs typeface="Calibri"/>
              </a:rPr>
              <a:t>sentences</a:t>
            </a:r>
            <a:r>
              <a:rPr sz="2000" b="1" spc="-5" dirty="0">
                <a:latin typeface="Calibri"/>
                <a:cs typeface="Calibri"/>
              </a:rPr>
              <a:t>, </a:t>
            </a:r>
            <a:r>
              <a:rPr sz="2000" b="1" dirty="0">
                <a:latin typeface="Calibri"/>
                <a:cs typeface="Calibri"/>
              </a:rPr>
              <a:t>and </a:t>
            </a:r>
            <a:r>
              <a:rPr sz="2000" b="1" spc="-5" dirty="0">
                <a:latin typeface="Calibri"/>
                <a:cs typeface="Calibri"/>
              </a:rPr>
              <a:t>they can </a:t>
            </a:r>
            <a:r>
              <a:rPr sz="2000" b="1" spc="-20" dirty="0">
                <a:latin typeface="Calibri"/>
                <a:cs typeface="Calibri"/>
              </a:rPr>
              <a:t>refer </a:t>
            </a:r>
            <a:r>
              <a:rPr sz="2000" b="1" spc="-15" dirty="0">
                <a:latin typeface="Calibri"/>
                <a:cs typeface="Calibri"/>
              </a:rPr>
              <a:t>to </a:t>
            </a:r>
            <a:r>
              <a:rPr sz="2000" b="1" dirty="0">
                <a:solidFill>
                  <a:srgbClr val="FF0000"/>
                </a:solidFill>
                <a:latin typeface="Calibri"/>
                <a:cs typeface="Calibri"/>
              </a:rPr>
              <a:t>concession </a:t>
            </a:r>
            <a:r>
              <a:rPr sz="2000" b="1" dirty="0">
                <a:latin typeface="Calibri"/>
                <a:cs typeface="Calibri"/>
              </a:rPr>
              <a:t>(e.g.  although, </a:t>
            </a:r>
            <a:r>
              <a:rPr sz="2000" b="1" spc="-5" dirty="0">
                <a:latin typeface="Calibri"/>
                <a:cs typeface="Calibri"/>
              </a:rPr>
              <a:t>despite), </a:t>
            </a:r>
            <a:r>
              <a:rPr sz="2000" b="1" dirty="0">
                <a:solidFill>
                  <a:srgbClr val="FF0000"/>
                </a:solidFill>
                <a:latin typeface="Calibri"/>
                <a:cs typeface="Calibri"/>
              </a:rPr>
              <a:t>time </a:t>
            </a:r>
            <a:r>
              <a:rPr sz="2000" b="1" spc="5" dirty="0">
                <a:latin typeface="Calibri"/>
                <a:cs typeface="Calibri"/>
              </a:rPr>
              <a:t>(e.g. </a:t>
            </a:r>
            <a:r>
              <a:rPr sz="2000" b="1" dirty="0">
                <a:latin typeface="Calibri"/>
                <a:cs typeface="Calibri"/>
              </a:rPr>
              <a:t>since, </a:t>
            </a:r>
            <a:r>
              <a:rPr sz="2000" b="1" spc="-5" dirty="0">
                <a:latin typeface="Calibri"/>
                <a:cs typeface="Calibri"/>
              </a:rPr>
              <a:t>while), </a:t>
            </a:r>
            <a:r>
              <a:rPr sz="2000" b="1" spc="-10" dirty="0">
                <a:solidFill>
                  <a:srgbClr val="FF0000"/>
                </a:solidFill>
                <a:latin typeface="Calibri"/>
                <a:cs typeface="Calibri"/>
              </a:rPr>
              <a:t>reason </a:t>
            </a:r>
            <a:r>
              <a:rPr sz="2000" b="1" spc="5" dirty="0">
                <a:latin typeface="Calibri"/>
                <a:cs typeface="Calibri"/>
              </a:rPr>
              <a:t>(e.g. </a:t>
            </a:r>
            <a:r>
              <a:rPr sz="2000" b="1" spc="-5" dirty="0">
                <a:latin typeface="Calibri"/>
                <a:cs typeface="Calibri"/>
              </a:rPr>
              <a:t>because, </a:t>
            </a:r>
            <a:r>
              <a:rPr sz="2000" b="1" dirty="0">
                <a:latin typeface="Calibri"/>
                <a:cs typeface="Calibri"/>
              </a:rPr>
              <a:t>as), </a:t>
            </a:r>
            <a:r>
              <a:rPr sz="2000" b="1" dirty="0">
                <a:solidFill>
                  <a:srgbClr val="FF0000"/>
                </a:solidFill>
                <a:latin typeface="Calibri"/>
                <a:cs typeface="Calibri"/>
              </a:rPr>
              <a:t>subjects </a:t>
            </a:r>
            <a:r>
              <a:rPr sz="2000" b="1" spc="5" dirty="0">
                <a:latin typeface="Calibri"/>
                <a:cs typeface="Calibri"/>
              </a:rPr>
              <a:t>(e.g. </a:t>
            </a:r>
            <a:r>
              <a:rPr sz="2000" b="1" spc="-5" dirty="0">
                <a:latin typeface="Calibri"/>
                <a:cs typeface="Calibri"/>
              </a:rPr>
              <a:t>which,</a:t>
            </a:r>
            <a:r>
              <a:rPr sz="2000" b="1" spc="-12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who)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300">
              <a:latin typeface="Calibri"/>
              <a:cs typeface="Calibri"/>
            </a:endParaRPr>
          </a:p>
          <a:p>
            <a:pPr marL="2348865" marR="309880" indent="-457200">
              <a:lnSpc>
                <a:spcPct val="117500"/>
              </a:lnSpc>
            </a:pPr>
            <a:r>
              <a:rPr sz="2000" b="1" spc="5" dirty="0">
                <a:latin typeface="Calibri"/>
                <a:cs typeface="Calibri"/>
              </a:rPr>
              <a:t>e.g. </a:t>
            </a:r>
            <a:r>
              <a:rPr sz="2000" b="1" dirty="0">
                <a:solidFill>
                  <a:srgbClr val="FF0000"/>
                </a:solidFill>
                <a:latin typeface="Calibri"/>
                <a:cs typeface="Calibri"/>
              </a:rPr>
              <a:t>Although </a:t>
            </a:r>
            <a:r>
              <a:rPr sz="2000" b="1" dirty="0">
                <a:latin typeface="Calibri"/>
                <a:cs typeface="Calibri"/>
              </a:rPr>
              <a:t>she </a:t>
            </a:r>
            <a:r>
              <a:rPr sz="2000" b="1" spc="-5" dirty="0">
                <a:latin typeface="Calibri"/>
                <a:cs typeface="Calibri"/>
              </a:rPr>
              <a:t>completed </a:t>
            </a:r>
            <a:r>
              <a:rPr sz="2000" b="1" dirty="0">
                <a:latin typeface="Calibri"/>
                <a:cs typeface="Calibri"/>
              </a:rPr>
              <a:t>her </a:t>
            </a:r>
            <a:r>
              <a:rPr sz="2000" b="1" spc="-15" dirty="0">
                <a:latin typeface="Calibri"/>
                <a:cs typeface="Calibri"/>
              </a:rPr>
              <a:t>literature </a:t>
            </a:r>
            <a:r>
              <a:rPr sz="2000" b="1" spc="-30" dirty="0">
                <a:latin typeface="Calibri"/>
                <a:cs typeface="Calibri"/>
              </a:rPr>
              <a:t>review</a:t>
            </a:r>
            <a:r>
              <a:rPr sz="2000" b="1" spc="-30" dirty="0">
                <a:solidFill>
                  <a:srgbClr val="FF0000"/>
                </a:solidFill>
                <a:latin typeface="Calibri"/>
                <a:cs typeface="Calibri"/>
              </a:rPr>
              <a:t>, </a:t>
            </a:r>
            <a:r>
              <a:rPr sz="2000" b="1" dirty="0">
                <a:latin typeface="Calibri"/>
                <a:cs typeface="Calibri"/>
              </a:rPr>
              <a:t>she </a:t>
            </a:r>
            <a:r>
              <a:rPr sz="2000" b="1" spc="-5" dirty="0">
                <a:latin typeface="Calibri"/>
                <a:cs typeface="Calibri"/>
              </a:rPr>
              <a:t>still </a:t>
            </a:r>
            <a:r>
              <a:rPr sz="2000" b="1" dirty="0">
                <a:latin typeface="Calibri"/>
                <a:cs typeface="Calibri"/>
              </a:rPr>
              <a:t>needed </a:t>
            </a:r>
            <a:r>
              <a:rPr sz="2000" b="1" spc="-15" dirty="0">
                <a:latin typeface="Calibri"/>
                <a:cs typeface="Calibri"/>
              </a:rPr>
              <a:t>to </a:t>
            </a:r>
            <a:r>
              <a:rPr sz="2000" b="1" spc="-10" dirty="0">
                <a:latin typeface="Calibri"/>
                <a:cs typeface="Calibri"/>
              </a:rPr>
              <a:t>improve </a:t>
            </a:r>
            <a:r>
              <a:rPr sz="2000" b="1" dirty="0">
                <a:latin typeface="Calibri"/>
                <a:cs typeface="Calibri"/>
              </a:rPr>
              <a:t>it </a:t>
            </a:r>
            <a:r>
              <a:rPr sz="2000" b="1" dirty="0">
                <a:solidFill>
                  <a:srgbClr val="FF0000"/>
                </a:solidFill>
                <a:latin typeface="Calibri"/>
                <a:cs typeface="Calibri"/>
              </a:rPr>
              <a:t> Because </a:t>
            </a:r>
            <a:r>
              <a:rPr sz="2000" b="1" dirty="0">
                <a:latin typeface="Calibri"/>
                <a:cs typeface="Calibri"/>
              </a:rPr>
              <a:t>it </a:t>
            </a:r>
            <a:r>
              <a:rPr sz="2000" b="1" spc="-10" dirty="0">
                <a:latin typeface="Calibri"/>
                <a:cs typeface="Calibri"/>
              </a:rPr>
              <a:t>was </a:t>
            </a:r>
            <a:r>
              <a:rPr sz="2000" b="1" spc="-20" dirty="0">
                <a:latin typeface="Calibri"/>
                <a:cs typeface="Calibri"/>
              </a:rPr>
              <a:t>exam </a:t>
            </a:r>
            <a:r>
              <a:rPr sz="2000" b="1" spc="-15" dirty="0">
                <a:latin typeface="Calibri"/>
                <a:cs typeface="Calibri"/>
              </a:rPr>
              <a:t>day </a:t>
            </a:r>
            <a:r>
              <a:rPr sz="2000" b="1" spc="-25" dirty="0">
                <a:latin typeface="Calibri"/>
                <a:cs typeface="Calibri"/>
              </a:rPr>
              <a:t>tomorrow</a:t>
            </a:r>
            <a:r>
              <a:rPr sz="2000" b="1" spc="-25" dirty="0">
                <a:solidFill>
                  <a:srgbClr val="FF0000"/>
                </a:solidFill>
                <a:latin typeface="Calibri"/>
                <a:cs typeface="Calibri"/>
              </a:rPr>
              <a:t>, </a:t>
            </a:r>
            <a:r>
              <a:rPr sz="2000" b="1" dirty="0">
                <a:latin typeface="Calibri"/>
                <a:cs typeface="Calibri"/>
              </a:rPr>
              <a:t>it </a:t>
            </a:r>
            <a:r>
              <a:rPr sz="2000" b="1" spc="-10" dirty="0">
                <a:latin typeface="Calibri"/>
                <a:cs typeface="Calibri"/>
              </a:rPr>
              <a:t>was </a:t>
            </a:r>
            <a:r>
              <a:rPr sz="2000" b="1" spc="-5" dirty="0">
                <a:latin typeface="Calibri"/>
                <a:cs typeface="Calibri"/>
              </a:rPr>
              <a:t>important </a:t>
            </a:r>
            <a:r>
              <a:rPr sz="2000" b="1" spc="-15" dirty="0">
                <a:latin typeface="Calibri"/>
                <a:cs typeface="Calibri"/>
              </a:rPr>
              <a:t>to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revise</a:t>
            </a:r>
            <a:endParaRPr sz="2000">
              <a:latin typeface="Calibri"/>
              <a:cs typeface="Calibri"/>
            </a:endParaRPr>
          </a:p>
          <a:p>
            <a:pPr marL="2348865" marR="286385">
              <a:lnSpc>
                <a:spcPct val="80000"/>
              </a:lnSpc>
              <a:spcBef>
                <a:spcPts val="900"/>
              </a:spcBef>
            </a:pPr>
            <a:r>
              <a:rPr sz="2000" b="1" dirty="0">
                <a:latin typeface="Calibri"/>
                <a:cs typeface="Calibri"/>
              </a:rPr>
              <a:t>The </a:t>
            </a:r>
            <a:r>
              <a:rPr sz="2000" b="1" spc="-5" dirty="0">
                <a:latin typeface="Calibri"/>
                <a:cs typeface="Calibri"/>
              </a:rPr>
              <a:t>nursing assignment </a:t>
            </a:r>
            <a:r>
              <a:rPr sz="2000" b="1" spc="-10" dirty="0">
                <a:latin typeface="Calibri"/>
                <a:cs typeface="Calibri"/>
              </a:rPr>
              <a:t>was </a:t>
            </a:r>
            <a:r>
              <a:rPr sz="2000" b="1" dirty="0">
                <a:latin typeface="Calibri"/>
                <a:cs typeface="Calibri"/>
              </a:rPr>
              <a:t>difficult </a:t>
            </a:r>
            <a:r>
              <a:rPr sz="2000" b="1" dirty="0">
                <a:solidFill>
                  <a:srgbClr val="FF0000"/>
                </a:solidFill>
                <a:latin typeface="Calibri"/>
                <a:cs typeface="Calibri"/>
              </a:rPr>
              <a:t>as </a:t>
            </a:r>
            <a:r>
              <a:rPr sz="2000" b="1" spc="-5" dirty="0">
                <a:latin typeface="Calibri"/>
                <a:cs typeface="Calibri"/>
              </a:rPr>
              <a:t>they </a:t>
            </a:r>
            <a:r>
              <a:rPr sz="2000" b="1" dirty="0">
                <a:latin typeface="Calibri"/>
                <a:cs typeface="Calibri"/>
              </a:rPr>
              <a:t>needed </a:t>
            </a:r>
            <a:r>
              <a:rPr sz="2000" b="1" spc="-15" dirty="0">
                <a:latin typeface="Calibri"/>
                <a:cs typeface="Calibri"/>
              </a:rPr>
              <a:t>to </a:t>
            </a:r>
            <a:r>
              <a:rPr sz="2000" b="1" spc="-5" dirty="0">
                <a:latin typeface="Calibri"/>
                <a:cs typeface="Calibri"/>
              </a:rPr>
              <a:t>critically analyse </a:t>
            </a:r>
            <a:r>
              <a:rPr sz="2000" b="1" dirty="0">
                <a:latin typeface="Calibri"/>
                <a:cs typeface="Calibri"/>
              </a:rPr>
              <a:t>the  article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000">
              <a:latin typeface="Calibri"/>
              <a:cs typeface="Calibri"/>
            </a:endParaRPr>
          </a:p>
          <a:p>
            <a:pPr marL="12700" marR="20955">
              <a:lnSpc>
                <a:spcPts val="1920"/>
              </a:lnSpc>
              <a:spcBef>
                <a:spcPts val="1265"/>
              </a:spcBef>
            </a:pPr>
            <a:r>
              <a:rPr sz="2000" b="1" dirty="0">
                <a:latin typeface="Calibri"/>
                <a:cs typeface="Calibri"/>
              </a:rPr>
              <a:t>If </a:t>
            </a:r>
            <a:r>
              <a:rPr sz="2000" b="1" spc="-10" dirty="0">
                <a:latin typeface="Calibri"/>
                <a:cs typeface="Calibri"/>
              </a:rPr>
              <a:t>you </a:t>
            </a:r>
            <a:r>
              <a:rPr sz="2000" b="1" spc="-15" dirty="0">
                <a:latin typeface="Calibri"/>
                <a:cs typeface="Calibri"/>
              </a:rPr>
              <a:t>want </a:t>
            </a:r>
            <a:r>
              <a:rPr sz="2000" b="1" spc="-10" dirty="0">
                <a:latin typeface="Calibri"/>
                <a:cs typeface="Calibri"/>
              </a:rPr>
              <a:t>to </a:t>
            </a:r>
            <a:r>
              <a:rPr sz="2000" b="1" spc="-5" dirty="0">
                <a:latin typeface="Calibri"/>
                <a:cs typeface="Calibri"/>
              </a:rPr>
              <a:t>practice </a:t>
            </a:r>
            <a:r>
              <a:rPr sz="2000" b="1" dirty="0">
                <a:latin typeface="Calibri"/>
                <a:cs typeface="Calibri"/>
              </a:rPr>
              <a:t>these types of </a:t>
            </a:r>
            <a:r>
              <a:rPr sz="2000" b="1" spc="-10" dirty="0">
                <a:latin typeface="Calibri"/>
                <a:cs typeface="Calibri"/>
              </a:rPr>
              <a:t>words, </a:t>
            </a:r>
            <a:r>
              <a:rPr sz="2000" b="1" dirty="0">
                <a:latin typeface="Calibri"/>
                <a:cs typeface="Calibri"/>
              </a:rPr>
              <a:t>look </a:t>
            </a:r>
            <a:r>
              <a:rPr sz="2000" b="1" spc="-15" dirty="0">
                <a:latin typeface="Calibri"/>
                <a:cs typeface="Calibri"/>
              </a:rPr>
              <a:t>at </a:t>
            </a:r>
            <a:r>
              <a:rPr sz="2000" b="1" dirty="0">
                <a:latin typeface="Calibri"/>
                <a:cs typeface="Calibri"/>
              </a:rPr>
              <a:t>the </a:t>
            </a:r>
            <a:r>
              <a:rPr sz="2000" b="1" spc="-10" dirty="0">
                <a:solidFill>
                  <a:srgbClr val="2583C5"/>
                </a:solidFill>
                <a:latin typeface="Calibri"/>
                <a:cs typeface="Calibri"/>
              </a:rPr>
              <a:t>Canvas </a:t>
            </a:r>
            <a:r>
              <a:rPr sz="2000" b="1" dirty="0">
                <a:solidFill>
                  <a:srgbClr val="2583C5"/>
                </a:solidFill>
                <a:latin typeface="Calibri"/>
                <a:cs typeface="Calibri"/>
              </a:rPr>
              <a:t>Linking </a:t>
            </a:r>
            <a:r>
              <a:rPr sz="2000" b="1" spc="-20" dirty="0">
                <a:solidFill>
                  <a:srgbClr val="2583C5"/>
                </a:solidFill>
                <a:latin typeface="Calibri"/>
                <a:cs typeface="Calibri"/>
              </a:rPr>
              <a:t>Words </a:t>
            </a:r>
            <a:r>
              <a:rPr sz="2000" b="1" spc="-10" dirty="0">
                <a:latin typeface="Calibri"/>
                <a:cs typeface="Calibri"/>
              </a:rPr>
              <a:t>page, </a:t>
            </a:r>
            <a:r>
              <a:rPr sz="2000" b="1" dirty="0">
                <a:latin typeface="Calibri"/>
                <a:cs typeface="Calibri"/>
              </a:rPr>
              <a:t>or the </a:t>
            </a:r>
            <a:r>
              <a:rPr sz="2000" b="1" spc="-10" dirty="0">
                <a:latin typeface="Calibri"/>
                <a:cs typeface="Calibri"/>
              </a:rPr>
              <a:t>web </a:t>
            </a:r>
            <a:r>
              <a:rPr sz="2000" b="1" spc="-5" dirty="0">
                <a:latin typeface="Calibri"/>
                <a:cs typeface="Calibri"/>
              </a:rPr>
              <a:t>links  </a:t>
            </a:r>
            <a:r>
              <a:rPr sz="2000" b="1" dirty="0">
                <a:latin typeface="Calibri"/>
                <a:cs typeface="Calibri"/>
              </a:rPr>
              <a:t>below this</a:t>
            </a:r>
            <a:r>
              <a:rPr sz="2000" b="1" spc="-4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presentation.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3396" y="181355"/>
            <a:ext cx="10058400" cy="1591310"/>
          </a:xfrm>
          <a:prstGeom prst="rect">
            <a:avLst/>
          </a:prstGeom>
          <a:solidFill>
            <a:srgbClr val="D9F0EA"/>
          </a:solidFill>
        </p:spPr>
        <p:txBody>
          <a:bodyPr vert="horz" wrap="square" lIns="0" tIns="3905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075"/>
              </a:spcBef>
            </a:pPr>
            <a:r>
              <a:rPr sz="4400" spc="-10" dirty="0"/>
              <a:t>Compound-Complex</a:t>
            </a:r>
            <a:r>
              <a:rPr sz="4400" spc="-40" dirty="0"/>
              <a:t> </a:t>
            </a:r>
            <a:r>
              <a:rPr sz="4400" spc="-15" dirty="0"/>
              <a:t>Sentences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867562" y="1669541"/>
            <a:ext cx="107950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2583C5"/>
                </a:solidFill>
                <a:latin typeface="Calibri"/>
                <a:cs typeface="Calibri"/>
              </a:rPr>
              <a:t>Compound-complex </a:t>
            </a:r>
            <a:r>
              <a:rPr sz="2400" b="1" spc="-10" dirty="0">
                <a:latin typeface="Calibri"/>
                <a:cs typeface="Calibri"/>
              </a:rPr>
              <a:t>sentences are formed </a:t>
            </a:r>
            <a:r>
              <a:rPr sz="2400" b="1" spc="-5" dirty="0">
                <a:latin typeface="Calibri"/>
                <a:cs typeface="Calibri"/>
              </a:rPr>
              <a:t>with </a:t>
            </a:r>
            <a:r>
              <a:rPr sz="2400" b="1" spc="-10" dirty="0">
                <a:latin typeface="Calibri"/>
                <a:cs typeface="Calibri"/>
              </a:rPr>
              <a:t>by </a:t>
            </a:r>
            <a:r>
              <a:rPr sz="2400" b="1" spc="-5" dirty="0">
                <a:latin typeface="Calibri"/>
                <a:cs typeface="Calibri"/>
              </a:rPr>
              <a:t>combining </a:t>
            </a:r>
            <a:r>
              <a:rPr sz="2400" b="1" dirty="0">
                <a:latin typeface="Calibri"/>
                <a:cs typeface="Calibri"/>
              </a:rPr>
              <a:t>a </a:t>
            </a:r>
            <a:r>
              <a:rPr sz="2400" b="1" spc="-15" dirty="0">
                <a:latin typeface="Calibri"/>
                <a:cs typeface="Calibri"/>
              </a:rPr>
              <a:t>range </a:t>
            </a:r>
            <a:r>
              <a:rPr sz="2400" b="1" dirty="0">
                <a:latin typeface="Calibri"/>
                <a:cs typeface="Calibri"/>
              </a:rPr>
              <a:t>of</a:t>
            </a:r>
            <a:r>
              <a:rPr sz="2400" b="1" spc="-25" dirty="0"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libri"/>
                <a:cs typeface="Calibri"/>
              </a:rPr>
              <a:t>independent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0"/>
              </a:spcBef>
            </a:pPr>
            <a:r>
              <a:rPr dirty="0">
                <a:solidFill>
                  <a:srgbClr val="000000"/>
                </a:solidFill>
              </a:rPr>
              <a:t>and </a:t>
            </a:r>
            <a:r>
              <a:rPr spc="-5" dirty="0"/>
              <a:t>dependent clauses</a:t>
            </a:r>
            <a:r>
              <a:rPr spc="15" dirty="0"/>
              <a:t> </a:t>
            </a:r>
            <a:r>
              <a:rPr spc="-35" dirty="0">
                <a:solidFill>
                  <a:srgbClr val="000000"/>
                </a:solidFill>
              </a:rPr>
              <a:t>together.</a:t>
            </a:r>
          </a:p>
          <a:p>
            <a:pPr marL="1891664">
              <a:lnSpc>
                <a:spcPct val="100000"/>
              </a:lnSpc>
              <a:spcBef>
                <a:spcPts val="900"/>
              </a:spcBef>
            </a:pPr>
            <a:r>
              <a:rPr spc="-10" dirty="0">
                <a:solidFill>
                  <a:srgbClr val="000000"/>
                </a:solidFill>
              </a:rPr>
              <a:t>Often, </a:t>
            </a:r>
            <a:r>
              <a:rPr spc="-5" dirty="0">
                <a:solidFill>
                  <a:srgbClr val="000000"/>
                </a:solidFill>
              </a:rPr>
              <a:t>this </a:t>
            </a:r>
            <a:r>
              <a:rPr spc="-10" dirty="0">
                <a:solidFill>
                  <a:srgbClr val="000000"/>
                </a:solidFill>
              </a:rPr>
              <a:t>sentence </a:t>
            </a:r>
            <a:r>
              <a:rPr spc="-5" dirty="0">
                <a:solidFill>
                  <a:srgbClr val="000000"/>
                </a:solidFill>
              </a:rPr>
              <a:t>type will </a:t>
            </a:r>
            <a:r>
              <a:rPr spc="-15" dirty="0">
                <a:solidFill>
                  <a:srgbClr val="000000"/>
                </a:solidFill>
              </a:rPr>
              <a:t>have </a:t>
            </a:r>
            <a:r>
              <a:rPr spc="-10" dirty="0">
                <a:solidFill>
                  <a:srgbClr val="000000"/>
                </a:solidFill>
              </a:rPr>
              <a:t>three</a:t>
            </a:r>
            <a:r>
              <a:rPr spc="65" dirty="0">
                <a:solidFill>
                  <a:srgbClr val="000000"/>
                </a:solidFill>
              </a:rPr>
              <a:t> </a:t>
            </a:r>
            <a:r>
              <a:rPr spc="-5" dirty="0">
                <a:solidFill>
                  <a:srgbClr val="000000"/>
                </a:solidFill>
              </a:rPr>
              <a:t>parts:</a:t>
            </a:r>
          </a:p>
          <a:p>
            <a:pPr marL="12700" marR="5080">
              <a:lnSpc>
                <a:spcPct val="100000"/>
              </a:lnSpc>
              <a:spcBef>
                <a:spcPts val="900"/>
              </a:spcBef>
              <a:tabLst>
                <a:tab pos="612775" algn="l"/>
              </a:tabLst>
            </a:pPr>
            <a:r>
              <a:rPr dirty="0">
                <a:solidFill>
                  <a:srgbClr val="000000"/>
                </a:solidFill>
              </a:rPr>
              <a:t>e.g.	</a:t>
            </a:r>
            <a:r>
              <a:rPr spc="-5" dirty="0">
                <a:solidFill>
                  <a:srgbClr val="FF0000"/>
                </a:solidFill>
              </a:rPr>
              <a:t>The assignment </a:t>
            </a:r>
            <a:r>
              <a:rPr spc="-10" dirty="0">
                <a:solidFill>
                  <a:srgbClr val="FF0000"/>
                </a:solidFill>
              </a:rPr>
              <a:t>was completed</a:t>
            </a:r>
            <a:r>
              <a:rPr spc="-10" dirty="0">
                <a:solidFill>
                  <a:srgbClr val="000000"/>
                </a:solidFill>
              </a:rPr>
              <a:t>, </a:t>
            </a:r>
            <a:r>
              <a:rPr spc="-5" dirty="0">
                <a:solidFill>
                  <a:srgbClr val="000000"/>
                </a:solidFill>
              </a:rPr>
              <a:t>but </a:t>
            </a:r>
            <a:r>
              <a:rPr dirty="0">
                <a:solidFill>
                  <a:srgbClr val="FF0000"/>
                </a:solidFill>
              </a:rPr>
              <a:t>he </a:t>
            </a:r>
            <a:r>
              <a:rPr spc="-15" dirty="0">
                <a:solidFill>
                  <a:srgbClr val="FF0000"/>
                </a:solidFill>
              </a:rPr>
              <a:t>felt </a:t>
            </a:r>
            <a:r>
              <a:rPr spc="-5" dirty="0">
                <a:solidFill>
                  <a:srgbClr val="FF0000"/>
                </a:solidFill>
              </a:rPr>
              <a:t>the </a:t>
            </a:r>
            <a:r>
              <a:rPr spc="-15" dirty="0">
                <a:solidFill>
                  <a:srgbClr val="FF0000"/>
                </a:solidFill>
              </a:rPr>
              <a:t>reference </a:t>
            </a:r>
            <a:r>
              <a:rPr spc="-10" dirty="0">
                <a:solidFill>
                  <a:srgbClr val="FF0000"/>
                </a:solidFill>
              </a:rPr>
              <a:t>list was </a:t>
            </a:r>
            <a:r>
              <a:rPr dirty="0">
                <a:solidFill>
                  <a:srgbClr val="FF0000"/>
                </a:solidFill>
              </a:rPr>
              <a:t>not </a:t>
            </a:r>
            <a:r>
              <a:rPr spc="-10" dirty="0">
                <a:solidFill>
                  <a:srgbClr val="FF0000"/>
                </a:solidFill>
              </a:rPr>
              <a:t>complete</a:t>
            </a:r>
            <a:r>
              <a:rPr spc="-10" dirty="0">
                <a:solidFill>
                  <a:srgbClr val="000000"/>
                </a:solidFill>
              </a:rPr>
              <a:t>, </a:t>
            </a:r>
            <a:r>
              <a:rPr spc="-10" dirty="0"/>
              <a:t> even </a:t>
            </a:r>
            <a:r>
              <a:rPr spc="-5" dirty="0"/>
              <a:t>though </a:t>
            </a:r>
            <a:r>
              <a:rPr dirty="0"/>
              <a:t>he </a:t>
            </a:r>
            <a:r>
              <a:rPr spc="-5" dirty="0"/>
              <a:t>had </a:t>
            </a:r>
            <a:r>
              <a:rPr spc="-10" dirty="0"/>
              <a:t>spent two hours </a:t>
            </a:r>
            <a:r>
              <a:rPr spc="-5" dirty="0"/>
              <a:t>compiling</a:t>
            </a:r>
            <a:r>
              <a:rPr spc="20" dirty="0"/>
              <a:t> </a:t>
            </a:r>
            <a:r>
              <a:rPr spc="-5" dirty="0"/>
              <a:t>it</a:t>
            </a:r>
            <a:r>
              <a:rPr spc="-5" dirty="0">
                <a:solidFill>
                  <a:srgbClr val="000000"/>
                </a:solidFill>
              </a:rPr>
              <a:t>.</a:t>
            </a:r>
          </a:p>
          <a:p>
            <a:pPr marL="12700" marR="108585">
              <a:lnSpc>
                <a:spcPct val="100000"/>
              </a:lnSpc>
              <a:spcBef>
                <a:spcPts val="900"/>
              </a:spcBef>
            </a:pPr>
            <a:r>
              <a:rPr dirty="0">
                <a:solidFill>
                  <a:srgbClr val="000000"/>
                </a:solidFill>
              </a:rPr>
              <a:t>e.g. </a:t>
            </a:r>
            <a:r>
              <a:rPr spc="-5" dirty="0"/>
              <a:t>Although the </a:t>
            </a:r>
            <a:r>
              <a:rPr spc="-20" dirty="0"/>
              <a:t>exam </a:t>
            </a:r>
            <a:r>
              <a:rPr spc="-10" dirty="0"/>
              <a:t>was </a:t>
            </a:r>
            <a:r>
              <a:rPr spc="-25" dirty="0"/>
              <a:t>tomorrow</a:t>
            </a:r>
            <a:r>
              <a:rPr spc="-25" dirty="0">
                <a:solidFill>
                  <a:srgbClr val="000000"/>
                </a:solidFill>
              </a:rPr>
              <a:t>, </a:t>
            </a:r>
            <a:r>
              <a:rPr spc="-10" dirty="0">
                <a:solidFill>
                  <a:srgbClr val="FF0000"/>
                </a:solidFill>
              </a:rPr>
              <a:t>they </a:t>
            </a:r>
            <a:r>
              <a:rPr spc="-5" dirty="0">
                <a:solidFill>
                  <a:srgbClr val="FF0000"/>
                </a:solidFill>
              </a:rPr>
              <a:t>did </a:t>
            </a:r>
            <a:r>
              <a:rPr dirty="0">
                <a:solidFill>
                  <a:srgbClr val="FF0000"/>
                </a:solidFill>
              </a:rPr>
              <a:t>not </a:t>
            </a:r>
            <a:r>
              <a:rPr spc="-10" dirty="0">
                <a:solidFill>
                  <a:srgbClr val="FF0000"/>
                </a:solidFill>
              </a:rPr>
              <a:t>feel confident they </a:t>
            </a:r>
            <a:r>
              <a:rPr spc="-5" dirty="0">
                <a:solidFill>
                  <a:srgbClr val="FF0000"/>
                </a:solidFill>
              </a:rPr>
              <a:t>would </a:t>
            </a:r>
            <a:r>
              <a:rPr dirty="0">
                <a:solidFill>
                  <a:srgbClr val="FF0000"/>
                </a:solidFill>
              </a:rPr>
              <a:t>pass</a:t>
            </a:r>
            <a:r>
              <a:rPr dirty="0">
                <a:solidFill>
                  <a:srgbClr val="000000"/>
                </a:solidFill>
              </a:rPr>
              <a:t>, </a:t>
            </a:r>
            <a:r>
              <a:rPr dirty="0"/>
              <a:t> </a:t>
            </a:r>
            <a:r>
              <a:rPr spc="-5" dirty="0"/>
              <a:t>since </a:t>
            </a:r>
            <a:r>
              <a:rPr spc="-10" dirty="0"/>
              <a:t>they </a:t>
            </a:r>
            <a:r>
              <a:rPr spc="-5" dirty="0"/>
              <a:t>had </a:t>
            </a:r>
            <a:r>
              <a:rPr dirty="0"/>
              <a:t>not </a:t>
            </a:r>
            <a:r>
              <a:rPr spc="-5" dirty="0"/>
              <a:t>been </a:t>
            </a:r>
            <a:r>
              <a:rPr spc="-20" dirty="0"/>
              <a:t>to </a:t>
            </a:r>
            <a:r>
              <a:rPr spc="-5" dirty="0"/>
              <a:t>the </a:t>
            </a:r>
            <a:r>
              <a:rPr spc="-10" dirty="0"/>
              <a:t>revision</a:t>
            </a:r>
            <a:r>
              <a:rPr spc="25" dirty="0"/>
              <a:t> </a:t>
            </a:r>
            <a:r>
              <a:rPr dirty="0"/>
              <a:t>classes</a:t>
            </a:r>
            <a:r>
              <a:rPr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67562" y="5167629"/>
            <a:ext cx="1044956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Calibri"/>
                <a:cs typeface="Calibri"/>
              </a:rPr>
              <a:t>Remember </a:t>
            </a:r>
            <a:r>
              <a:rPr sz="2400" b="1" dirty="0">
                <a:latin typeface="Calibri"/>
                <a:cs typeface="Calibri"/>
              </a:rPr>
              <a:t>: </a:t>
            </a:r>
            <a:r>
              <a:rPr sz="2400" b="1" spc="-10" dirty="0">
                <a:latin typeface="Calibri"/>
                <a:cs typeface="Calibri"/>
              </a:rPr>
              <a:t>there are </a:t>
            </a:r>
            <a:r>
              <a:rPr sz="2400" b="1" spc="-15" dirty="0">
                <a:latin typeface="Calibri"/>
                <a:cs typeface="Calibri"/>
              </a:rPr>
              <a:t>many different </a:t>
            </a:r>
            <a:r>
              <a:rPr sz="2400" b="1" spc="-20" dirty="0">
                <a:latin typeface="Calibri"/>
                <a:cs typeface="Calibri"/>
              </a:rPr>
              <a:t>ways </a:t>
            </a:r>
            <a:r>
              <a:rPr sz="2400" b="1" spc="-15" dirty="0">
                <a:latin typeface="Calibri"/>
                <a:cs typeface="Calibri"/>
              </a:rPr>
              <a:t>to </a:t>
            </a:r>
            <a:r>
              <a:rPr sz="2400" b="1" spc="-10" dirty="0">
                <a:latin typeface="Calibri"/>
                <a:cs typeface="Calibri"/>
              </a:rPr>
              <a:t>form </a:t>
            </a:r>
            <a:r>
              <a:rPr sz="2400" b="1" spc="-5" dirty="0">
                <a:latin typeface="Calibri"/>
                <a:cs typeface="Calibri"/>
              </a:rPr>
              <a:t>compound-complex </a:t>
            </a:r>
            <a:r>
              <a:rPr sz="2400" b="1" spc="-10" dirty="0">
                <a:latin typeface="Calibri"/>
                <a:cs typeface="Calibri"/>
              </a:rPr>
              <a:t>sentences,  </a:t>
            </a:r>
            <a:r>
              <a:rPr sz="2400" b="1" spc="-5" dirty="0">
                <a:latin typeface="Calibri"/>
                <a:cs typeface="Calibri"/>
              </a:rPr>
              <a:t>but </a:t>
            </a:r>
            <a:r>
              <a:rPr sz="2400" b="1" spc="-10" dirty="0">
                <a:latin typeface="Calibri"/>
                <a:cs typeface="Calibri"/>
              </a:rPr>
              <a:t>they are </a:t>
            </a:r>
            <a:r>
              <a:rPr sz="2400" b="1" spc="-5" dirty="0">
                <a:latin typeface="Calibri"/>
                <a:cs typeface="Calibri"/>
              </a:rPr>
              <a:t>useful </a:t>
            </a:r>
            <a:r>
              <a:rPr sz="2400" b="1" dirty="0">
                <a:latin typeface="Calibri"/>
                <a:cs typeface="Calibri"/>
              </a:rPr>
              <a:t>if </a:t>
            </a:r>
            <a:r>
              <a:rPr sz="2400" b="1" spc="-10" dirty="0">
                <a:latin typeface="Calibri"/>
                <a:cs typeface="Calibri"/>
              </a:rPr>
              <a:t>you </a:t>
            </a:r>
            <a:r>
              <a:rPr sz="2400" b="1" spc="-15" dirty="0">
                <a:latin typeface="Calibri"/>
                <a:cs typeface="Calibri"/>
              </a:rPr>
              <a:t>want to </a:t>
            </a:r>
            <a:r>
              <a:rPr sz="2400" b="1" spc="-10" dirty="0">
                <a:latin typeface="Calibri"/>
                <a:cs typeface="Calibri"/>
              </a:rPr>
              <a:t>write </a:t>
            </a:r>
            <a:r>
              <a:rPr sz="2400" b="1" dirty="0">
                <a:latin typeface="Calibri"/>
                <a:cs typeface="Calibri"/>
              </a:rPr>
              <a:t>long</a:t>
            </a:r>
            <a:r>
              <a:rPr sz="2400" b="1" spc="3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sentences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3396" y="181355"/>
            <a:ext cx="10058400" cy="1591310"/>
          </a:xfrm>
          <a:prstGeom prst="rect">
            <a:avLst/>
          </a:prstGeom>
          <a:solidFill>
            <a:srgbClr val="D9F0EA"/>
          </a:solidFill>
        </p:spPr>
        <p:txBody>
          <a:bodyPr vert="horz" wrap="square" lIns="0" tIns="3905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075"/>
              </a:spcBef>
            </a:pPr>
            <a:r>
              <a:rPr sz="4400" spc="-5" dirty="0"/>
              <a:t>Do </a:t>
            </a:r>
            <a:r>
              <a:rPr sz="4400" dirty="0"/>
              <a:t>I need </a:t>
            </a:r>
            <a:r>
              <a:rPr sz="4400" spc="-35" dirty="0"/>
              <a:t>to </a:t>
            </a:r>
            <a:r>
              <a:rPr sz="4400" spc="-10" dirty="0"/>
              <a:t>know </a:t>
            </a:r>
            <a:r>
              <a:rPr sz="4400" dirty="0"/>
              <a:t>all</a:t>
            </a:r>
            <a:r>
              <a:rPr sz="4400" spc="20" dirty="0"/>
              <a:t> </a:t>
            </a:r>
            <a:r>
              <a:rPr sz="4400" spc="-5" dirty="0"/>
              <a:t>this?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867562" y="2157221"/>
            <a:ext cx="10678160" cy="2929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8067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Calibri"/>
                <a:cs typeface="Calibri"/>
              </a:rPr>
              <a:t>If </a:t>
            </a:r>
            <a:r>
              <a:rPr sz="2400" b="1" spc="-10" dirty="0">
                <a:latin typeface="Calibri"/>
                <a:cs typeface="Calibri"/>
              </a:rPr>
              <a:t>you are having </a:t>
            </a:r>
            <a:r>
              <a:rPr sz="2400" b="1" spc="-5" dirty="0">
                <a:latin typeface="Calibri"/>
                <a:cs typeface="Calibri"/>
              </a:rPr>
              <a:t>problems </a:t>
            </a:r>
            <a:r>
              <a:rPr sz="2400" b="1" spc="-10" dirty="0">
                <a:latin typeface="Calibri"/>
                <a:cs typeface="Calibri"/>
              </a:rPr>
              <a:t>organising your sentences, </a:t>
            </a:r>
            <a:r>
              <a:rPr sz="2400" b="1" dirty="0">
                <a:latin typeface="Calibri"/>
                <a:cs typeface="Calibri"/>
              </a:rPr>
              <a:t>it </a:t>
            </a:r>
            <a:r>
              <a:rPr sz="2400" b="1" spc="-5" dirty="0">
                <a:latin typeface="Calibri"/>
                <a:cs typeface="Calibri"/>
              </a:rPr>
              <a:t>can </a:t>
            </a:r>
            <a:r>
              <a:rPr sz="2400" b="1" dirty="0">
                <a:latin typeface="Calibri"/>
                <a:cs typeface="Calibri"/>
              </a:rPr>
              <a:t>be </a:t>
            </a:r>
            <a:r>
              <a:rPr sz="2400" b="1" spc="-5" dirty="0">
                <a:latin typeface="Calibri"/>
                <a:cs typeface="Calibri"/>
              </a:rPr>
              <a:t>useful </a:t>
            </a:r>
            <a:r>
              <a:rPr sz="2400" b="1" spc="-20" dirty="0">
                <a:latin typeface="Calibri"/>
                <a:cs typeface="Calibri"/>
              </a:rPr>
              <a:t>to </a:t>
            </a:r>
            <a:r>
              <a:rPr sz="2400" b="1" dirty="0">
                <a:latin typeface="Calibri"/>
                <a:cs typeface="Calibri"/>
              </a:rPr>
              <a:t>see if </a:t>
            </a:r>
            <a:r>
              <a:rPr sz="2400" b="1" spc="-10" dirty="0">
                <a:latin typeface="Calibri"/>
                <a:cs typeface="Calibri"/>
              </a:rPr>
              <a:t>you  are structuring </a:t>
            </a:r>
            <a:r>
              <a:rPr sz="2400" b="1" spc="-5" dirty="0">
                <a:latin typeface="Calibri"/>
                <a:cs typeface="Calibri"/>
              </a:rPr>
              <a:t>them</a:t>
            </a:r>
            <a:r>
              <a:rPr sz="2400" b="1" spc="1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well,</a:t>
            </a:r>
            <a:endParaRPr sz="24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900"/>
              </a:spcBef>
            </a:pPr>
            <a:r>
              <a:rPr sz="2400" b="1" dirty="0">
                <a:latin typeface="Calibri"/>
                <a:cs typeface="Calibri"/>
              </a:rPr>
              <a:t>e.g. </a:t>
            </a:r>
            <a:r>
              <a:rPr sz="2400" b="1" spc="-5" dirty="0">
                <a:latin typeface="Calibri"/>
                <a:cs typeface="Calibri"/>
              </a:rPr>
              <a:t>do your </a:t>
            </a:r>
            <a:r>
              <a:rPr sz="2400" b="1" spc="-10" dirty="0">
                <a:latin typeface="Calibri"/>
                <a:cs typeface="Calibri"/>
              </a:rPr>
              <a:t>sentences </a:t>
            </a:r>
            <a:r>
              <a:rPr sz="2400" b="1" spc="-15" dirty="0">
                <a:latin typeface="Calibri"/>
                <a:cs typeface="Calibri"/>
              </a:rPr>
              <a:t>have </a:t>
            </a:r>
            <a:r>
              <a:rPr sz="2400" b="1" dirty="0">
                <a:latin typeface="Calibri"/>
                <a:cs typeface="Calibri"/>
              </a:rPr>
              <a:t>subjects and </a:t>
            </a:r>
            <a:r>
              <a:rPr sz="2400" b="1" spc="-10" dirty="0">
                <a:latin typeface="Calibri"/>
                <a:cs typeface="Calibri"/>
              </a:rPr>
              <a:t>verbs? Are you </a:t>
            </a:r>
            <a:r>
              <a:rPr sz="2400" b="1" spc="-5" dirty="0">
                <a:latin typeface="Calibri"/>
                <a:cs typeface="Calibri"/>
              </a:rPr>
              <a:t>writing </a:t>
            </a:r>
            <a:r>
              <a:rPr sz="2400" b="1" dirty="0">
                <a:latin typeface="Calibri"/>
                <a:cs typeface="Calibri"/>
              </a:rPr>
              <a:t>a </a:t>
            </a:r>
            <a:r>
              <a:rPr sz="2400" b="1" spc="-10" dirty="0">
                <a:latin typeface="Calibri"/>
                <a:cs typeface="Calibri"/>
              </a:rPr>
              <a:t>complex-sentence  </a:t>
            </a:r>
            <a:r>
              <a:rPr sz="2400" b="1" spc="-5" dirty="0">
                <a:latin typeface="Calibri"/>
                <a:cs typeface="Calibri"/>
              </a:rPr>
              <a:t>correctly?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Calibri"/>
              <a:cs typeface="Calibri"/>
            </a:endParaRPr>
          </a:p>
          <a:p>
            <a:pPr marL="12700" marR="269240">
              <a:lnSpc>
                <a:spcPct val="100000"/>
              </a:lnSpc>
              <a:spcBef>
                <a:spcPts val="1750"/>
              </a:spcBef>
            </a:pPr>
            <a:r>
              <a:rPr sz="2400" b="1" dirty="0">
                <a:latin typeface="Calibri"/>
                <a:cs typeface="Calibri"/>
              </a:rPr>
              <a:t>If </a:t>
            </a:r>
            <a:r>
              <a:rPr sz="2400" b="1" spc="-10" dirty="0">
                <a:latin typeface="Calibri"/>
                <a:cs typeface="Calibri"/>
              </a:rPr>
              <a:t>you find </a:t>
            </a:r>
            <a:r>
              <a:rPr sz="2400" b="1" dirty="0">
                <a:latin typeface="Calibri"/>
                <a:cs typeface="Calibri"/>
              </a:rPr>
              <a:t>the </a:t>
            </a:r>
            <a:r>
              <a:rPr sz="2400" b="1" spc="-10" dirty="0">
                <a:latin typeface="Calibri"/>
                <a:cs typeface="Calibri"/>
              </a:rPr>
              <a:t>sentence </a:t>
            </a:r>
            <a:r>
              <a:rPr sz="2400" b="1" spc="-5" dirty="0">
                <a:latin typeface="Calibri"/>
                <a:cs typeface="Calibri"/>
              </a:rPr>
              <a:t>terminology confusing </a:t>
            </a:r>
            <a:r>
              <a:rPr sz="2400" b="1" dirty="0">
                <a:latin typeface="Calibri"/>
                <a:cs typeface="Calibri"/>
              </a:rPr>
              <a:t>(clauses, </a:t>
            </a:r>
            <a:r>
              <a:rPr sz="2400" b="1" spc="-10" dirty="0">
                <a:latin typeface="Calibri"/>
                <a:cs typeface="Calibri"/>
              </a:rPr>
              <a:t>subordinates, dependent  </a:t>
            </a:r>
            <a:r>
              <a:rPr sz="2400" b="1" spc="-15" dirty="0">
                <a:latin typeface="Calibri"/>
                <a:cs typeface="Calibri"/>
              </a:rPr>
              <a:t>etc.), </a:t>
            </a:r>
            <a:r>
              <a:rPr sz="2400" b="1" spc="-5" dirty="0">
                <a:latin typeface="Calibri"/>
                <a:cs typeface="Calibri"/>
              </a:rPr>
              <a:t>then </a:t>
            </a:r>
            <a:r>
              <a:rPr sz="2400" b="1" dirty="0">
                <a:latin typeface="Calibri"/>
                <a:cs typeface="Calibri"/>
              </a:rPr>
              <a:t>don’t </a:t>
            </a:r>
            <a:r>
              <a:rPr sz="2400" b="1" spc="-5" dirty="0">
                <a:latin typeface="Calibri"/>
                <a:cs typeface="Calibri"/>
              </a:rPr>
              <a:t>worry </a:t>
            </a:r>
            <a:r>
              <a:rPr sz="2400" b="1" dirty="0">
                <a:latin typeface="Calibri"/>
                <a:cs typeface="Calibri"/>
              </a:rPr>
              <a:t>– </a:t>
            </a:r>
            <a:r>
              <a:rPr sz="2400" b="1" u="heavy" spc="-10" dirty="0">
                <a:solidFill>
                  <a:srgbClr val="2583C5"/>
                </a:solidFill>
                <a:uFill>
                  <a:solidFill>
                    <a:srgbClr val="2583C5"/>
                  </a:solidFill>
                </a:uFill>
                <a:latin typeface="Calibri"/>
                <a:cs typeface="Calibri"/>
              </a:rPr>
              <a:t>just </a:t>
            </a:r>
            <a:r>
              <a:rPr sz="2400" b="1" u="heavy" spc="-15" dirty="0">
                <a:solidFill>
                  <a:srgbClr val="2583C5"/>
                </a:solidFill>
                <a:uFill>
                  <a:solidFill>
                    <a:srgbClr val="2583C5"/>
                  </a:solidFill>
                </a:uFill>
                <a:latin typeface="Calibri"/>
                <a:cs typeface="Calibri"/>
              </a:rPr>
              <a:t>make </a:t>
            </a:r>
            <a:r>
              <a:rPr sz="2400" b="1" u="heavy" spc="-10" dirty="0">
                <a:solidFill>
                  <a:srgbClr val="2583C5"/>
                </a:solidFill>
                <a:uFill>
                  <a:solidFill>
                    <a:srgbClr val="2583C5"/>
                  </a:solidFill>
                </a:uFill>
                <a:latin typeface="Calibri"/>
                <a:cs typeface="Calibri"/>
              </a:rPr>
              <a:t>sure </a:t>
            </a:r>
            <a:r>
              <a:rPr sz="2400" b="1" u="heavy" spc="-5" dirty="0">
                <a:solidFill>
                  <a:srgbClr val="2583C5"/>
                </a:solidFill>
                <a:uFill>
                  <a:solidFill>
                    <a:srgbClr val="2583C5"/>
                  </a:solidFill>
                </a:uFill>
                <a:latin typeface="Calibri"/>
                <a:cs typeface="Calibri"/>
              </a:rPr>
              <a:t>you </a:t>
            </a:r>
            <a:r>
              <a:rPr sz="2400" b="1" u="heavy" spc="-10" dirty="0">
                <a:solidFill>
                  <a:srgbClr val="2583C5"/>
                </a:solidFill>
                <a:uFill>
                  <a:solidFill>
                    <a:srgbClr val="2583C5"/>
                  </a:solidFill>
                </a:uFill>
                <a:latin typeface="Calibri"/>
                <a:cs typeface="Calibri"/>
              </a:rPr>
              <a:t>are structuring </a:t>
            </a:r>
            <a:r>
              <a:rPr sz="2400" b="1" u="heavy" spc="-5" dirty="0">
                <a:solidFill>
                  <a:srgbClr val="2583C5"/>
                </a:solidFill>
                <a:uFill>
                  <a:solidFill>
                    <a:srgbClr val="2583C5"/>
                  </a:solidFill>
                </a:uFill>
                <a:latin typeface="Calibri"/>
                <a:cs typeface="Calibri"/>
              </a:rPr>
              <a:t>your </a:t>
            </a:r>
            <a:r>
              <a:rPr sz="2400" b="1" u="heavy" spc="-10" dirty="0">
                <a:solidFill>
                  <a:srgbClr val="2583C5"/>
                </a:solidFill>
                <a:uFill>
                  <a:solidFill>
                    <a:srgbClr val="2583C5"/>
                  </a:solidFill>
                </a:uFill>
                <a:latin typeface="Calibri"/>
                <a:cs typeface="Calibri"/>
              </a:rPr>
              <a:t>sentences</a:t>
            </a:r>
            <a:r>
              <a:rPr sz="2400" b="1" u="heavy" spc="90" dirty="0">
                <a:solidFill>
                  <a:srgbClr val="2583C5"/>
                </a:solidFill>
                <a:uFill>
                  <a:solidFill>
                    <a:srgbClr val="2583C5"/>
                  </a:solidFill>
                </a:uFill>
                <a:latin typeface="Calibri"/>
                <a:cs typeface="Calibri"/>
              </a:rPr>
              <a:t> </a:t>
            </a:r>
            <a:r>
              <a:rPr sz="2400" b="1" u="heavy" spc="-25" dirty="0">
                <a:solidFill>
                  <a:srgbClr val="2583C5"/>
                </a:solidFill>
                <a:uFill>
                  <a:solidFill>
                    <a:srgbClr val="2583C5"/>
                  </a:solidFill>
                </a:uFill>
                <a:latin typeface="Calibri"/>
                <a:cs typeface="Calibri"/>
              </a:rPr>
              <a:t>clearly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3396" y="181355"/>
            <a:ext cx="10058400" cy="1591310"/>
          </a:xfrm>
          <a:prstGeom prst="rect">
            <a:avLst/>
          </a:prstGeom>
          <a:solidFill>
            <a:srgbClr val="D9F0EA"/>
          </a:solidFill>
        </p:spPr>
        <p:txBody>
          <a:bodyPr vert="horz" wrap="square" lIns="0" tIns="3905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075"/>
              </a:spcBef>
            </a:pPr>
            <a:r>
              <a:rPr sz="4400" spc="-15" dirty="0"/>
              <a:t>Sentence</a:t>
            </a:r>
            <a:r>
              <a:rPr sz="4400" spc="-40" dirty="0"/>
              <a:t> </a:t>
            </a:r>
            <a:r>
              <a:rPr sz="4400" spc="-10" dirty="0"/>
              <a:t>Problems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867562" y="2151126"/>
            <a:ext cx="10102215" cy="40119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5580" marR="5080" indent="-182880">
              <a:lnSpc>
                <a:spcPct val="100000"/>
              </a:lnSpc>
              <a:spcBef>
                <a:spcPts val="105"/>
              </a:spcBef>
              <a:buClr>
                <a:srgbClr val="252525"/>
              </a:buClr>
              <a:buFont typeface="Arial"/>
              <a:buChar char="•"/>
              <a:tabLst>
                <a:tab pos="195580" algn="l"/>
              </a:tabLst>
            </a:pPr>
            <a:r>
              <a:rPr sz="3200" b="1" spc="-5" dirty="0">
                <a:latin typeface="Calibri"/>
                <a:cs typeface="Calibri"/>
              </a:rPr>
              <a:t>The </a:t>
            </a:r>
            <a:r>
              <a:rPr sz="3200" b="1" spc="-15" dirty="0">
                <a:latin typeface="Calibri"/>
                <a:cs typeface="Calibri"/>
              </a:rPr>
              <a:t>next </a:t>
            </a:r>
            <a:r>
              <a:rPr sz="3200" b="1" dirty="0">
                <a:latin typeface="Calibri"/>
                <a:cs typeface="Calibri"/>
              </a:rPr>
              <a:t>section </a:t>
            </a:r>
            <a:r>
              <a:rPr sz="3200" b="1" spc="-5" dirty="0">
                <a:latin typeface="Calibri"/>
                <a:cs typeface="Calibri"/>
              </a:rPr>
              <a:t>looks </a:t>
            </a:r>
            <a:r>
              <a:rPr sz="3200" b="1" spc="-15" dirty="0">
                <a:latin typeface="Calibri"/>
                <a:cs typeface="Calibri"/>
              </a:rPr>
              <a:t>at </a:t>
            </a:r>
            <a:r>
              <a:rPr sz="3200" b="1" spc="-5" dirty="0">
                <a:latin typeface="Calibri"/>
                <a:cs typeface="Calibri"/>
              </a:rPr>
              <a:t>common problems when </a:t>
            </a:r>
            <a:r>
              <a:rPr sz="3200" b="1" spc="-10" dirty="0">
                <a:latin typeface="Calibri"/>
                <a:cs typeface="Calibri"/>
              </a:rPr>
              <a:t>forming  sentences:</a:t>
            </a:r>
            <a:endParaRPr sz="3200">
              <a:latin typeface="Calibri"/>
              <a:cs typeface="Calibri"/>
            </a:endParaRPr>
          </a:p>
          <a:p>
            <a:pPr marL="3152140" lvl="1" indent="-183515">
              <a:lnSpc>
                <a:spcPct val="100000"/>
              </a:lnSpc>
              <a:spcBef>
                <a:spcPts val="894"/>
              </a:spcBef>
              <a:buClr>
                <a:srgbClr val="252525"/>
              </a:buClr>
              <a:buFont typeface="Arial"/>
              <a:buChar char="•"/>
              <a:tabLst>
                <a:tab pos="3152775" algn="l"/>
              </a:tabLst>
            </a:pPr>
            <a:r>
              <a:rPr sz="3200" b="1" spc="-10" dirty="0">
                <a:solidFill>
                  <a:srgbClr val="2583C5"/>
                </a:solidFill>
                <a:latin typeface="Calibri"/>
                <a:cs typeface="Calibri"/>
              </a:rPr>
              <a:t>Sentence</a:t>
            </a:r>
            <a:r>
              <a:rPr sz="3200" b="1" spc="-30" dirty="0">
                <a:solidFill>
                  <a:srgbClr val="2583C5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2583C5"/>
                </a:solidFill>
                <a:latin typeface="Calibri"/>
                <a:cs typeface="Calibri"/>
              </a:rPr>
              <a:t>fragments</a:t>
            </a:r>
            <a:endParaRPr sz="3200">
              <a:latin typeface="Calibri"/>
              <a:cs typeface="Calibri"/>
            </a:endParaRPr>
          </a:p>
          <a:p>
            <a:pPr marL="3152140" lvl="1" indent="-183515">
              <a:lnSpc>
                <a:spcPct val="100000"/>
              </a:lnSpc>
              <a:spcBef>
                <a:spcPts val="905"/>
              </a:spcBef>
              <a:buClr>
                <a:srgbClr val="252525"/>
              </a:buClr>
              <a:buFont typeface="Arial"/>
              <a:buChar char="•"/>
              <a:tabLst>
                <a:tab pos="3152775" algn="l"/>
              </a:tabLst>
            </a:pPr>
            <a:r>
              <a:rPr sz="3200" b="1" spc="-5" dirty="0">
                <a:solidFill>
                  <a:srgbClr val="2583C5"/>
                </a:solidFill>
                <a:latin typeface="Calibri"/>
                <a:cs typeface="Calibri"/>
              </a:rPr>
              <a:t>Run-on</a:t>
            </a:r>
            <a:r>
              <a:rPr sz="3200" b="1" spc="-20" dirty="0">
                <a:solidFill>
                  <a:srgbClr val="2583C5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2583C5"/>
                </a:solidFill>
                <a:latin typeface="Calibri"/>
                <a:cs typeface="Calibri"/>
              </a:rPr>
              <a:t>sentences</a:t>
            </a:r>
            <a:endParaRPr sz="3200">
              <a:latin typeface="Calibri"/>
              <a:cs typeface="Calibri"/>
            </a:endParaRPr>
          </a:p>
          <a:p>
            <a:pPr marL="3152140" lvl="1" indent="-183515">
              <a:lnSpc>
                <a:spcPct val="100000"/>
              </a:lnSpc>
              <a:spcBef>
                <a:spcPts val="900"/>
              </a:spcBef>
              <a:buClr>
                <a:srgbClr val="252525"/>
              </a:buClr>
              <a:buFont typeface="Arial"/>
              <a:buChar char="•"/>
              <a:tabLst>
                <a:tab pos="3152775" algn="l"/>
              </a:tabLst>
            </a:pPr>
            <a:r>
              <a:rPr sz="3200" b="1" spc="-5" dirty="0">
                <a:solidFill>
                  <a:srgbClr val="2583C5"/>
                </a:solidFill>
                <a:latin typeface="Calibri"/>
                <a:cs typeface="Calibri"/>
              </a:rPr>
              <a:t>Comma</a:t>
            </a:r>
            <a:r>
              <a:rPr sz="3200" b="1" spc="-15" dirty="0">
                <a:solidFill>
                  <a:srgbClr val="2583C5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2583C5"/>
                </a:solidFill>
                <a:latin typeface="Calibri"/>
                <a:cs typeface="Calibri"/>
              </a:rPr>
              <a:t>splices</a:t>
            </a:r>
            <a:endParaRPr sz="3200">
              <a:latin typeface="Calibri"/>
              <a:cs typeface="Calibri"/>
            </a:endParaRPr>
          </a:p>
          <a:p>
            <a:pPr marL="3152140" lvl="1" indent="-183515">
              <a:lnSpc>
                <a:spcPct val="100000"/>
              </a:lnSpc>
              <a:spcBef>
                <a:spcPts val="900"/>
              </a:spcBef>
              <a:buClr>
                <a:srgbClr val="252525"/>
              </a:buClr>
              <a:buFont typeface="Arial"/>
              <a:buChar char="•"/>
              <a:tabLst>
                <a:tab pos="3152775" algn="l"/>
              </a:tabLst>
            </a:pPr>
            <a:r>
              <a:rPr sz="3200" b="1" spc="-5" dirty="0">
                <a:solidFill>
                  <a:srgbClr val="2583C5"/>
                </a:solidFill>
                <a:latin typeface="Calibri"/>
                <a:cs typeface="Calibri"/>
              </a:rPr>
              <a:t>Choppy </a:t>
            </a:r>
            <a:r>
              <a:rPr sz="3200" b="1" spc="-10" dirty="0">
                <a:solidFill>
                  <a:srgbClr val="2583C5"/>
                </a:solidFill>
                <a:latin typeface="Calibri"/>
                <a:cs typeface="Calibri"/>
              </a:rPr>
              <a:t>sentences</a:t>
            </a:r>
            <a:endParaRPr sz="3200">
              <a:latin typeface="Calibri"/>
              <a:cs typeface="Calibri"/>
            </a:endParaRPr>
          </a:p>
          <a:p>
            <a:pPr marL="3152140" lvl="1" indent="-183515">
              <a:lnSpc>
                <a:spcPct val="100000"/>
              </a:lnSpc>
              <a:spcBef>
                <a:spcPts val="900"/>
              </a:spcBef>
              <a:buClr>
                <a:srgbClr val="252525"/>
              </a:buClr>
              <a:buFont typeface="Arial"/>
              <a:buChar char="•"/>
              <a:tabLst>
                <a:tab pos="3152775" algn="l"/>
              </a:tabLst>
            </a:pPr>
            <a:r>
              <a:rPr sz="3200" b="1" dirty="0">
                <a:solidFill>
                  <a:srgbClr val="2583C5"/>
                </a:solidFill>
                <a:latin typeface="Calibri"/>
                <a:cs typeface="Calibri"/>
              </a:rPr>
              <a:t>Stringy</a:t>
            </a:r>
            <a:r>
              <a:rPr sz="3200" b="1" spc="-35" dirty="0">
                <a:solidFill>
                  <a:srgbClr val="2583C5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2583C5"/>
                </a:solidFill>
                <a:latin typeface="Calibri"/>
                <a:cs typeface="Calibri"/>
              </a:rPr>
              <a:t>sentences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3396" y="181355"/>
            <a:ext cx="10058400" cy="1591310"/>
          </a:xfrm>
          <a:prstGeom prst="rect">
            <a:avLst/>
          </a:prstGeom>
          <a:solidFill>
            <a:srgbClr val="D9F0EA"/>
          </a:solidFill>
        </p:spPr>
        <p:txBody>
          <a:bodyPr vert="horz" wrap="square" lIns="0" tIns="390525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3075"/>
              </a:spcBef>
            </a:pPr>
            <a:r>
              <a:rPr sz="4400" spc="-15" dirty="0"/>
              <a:t>Sentence</a:t>
            </a:r>
            <a:r>
              <a:rPr sz="4400" spc="-40" dirty="0"/>
              <a:t> </a:t>
            </a:r>
            <a:r>
              <a:rPr sz="4400" spc="-15" dirty="0"/>
              <a:t>Fragments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867562" y="2065781"/>
            <a:ext cx="10210800" cy="406654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400" b="1" dirty="0">
                <a:latin typeface="Calibri"/>
                <a:cs typeface="Calibri"/>
              </a:rPr>
              <a:t>Look </a:t>
            </a:r>
            <a:r>
              <a:rPr sz="2400" b="1" spc="-15" dirty="0">
                <a:latin typeface="Calibri"/>
                <a:cs typeface="Calibri"/>
              </a:rPr>
              <a:t>at </a:t>
            </a:r>
            <a:r>
              <a:rPr sz="2400" b="1" spc="-5" dirty="0">
                <a:latin typeface="Calibri"/>
                <a:cs typeface="Calibri"/>
              </a:rPr>
              <a:t>the following</a:t>
            </a:r>
            <a:r>
              <a:rPr sz="2400" b="1" spc="-2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sentences:</a:t>
            </a:r>
            <a:endParaRPr sz="2400">
              <a:latin typeface="Calibri"/>
              <a:cs typeface="Calibri"/>
            </a:endParaRPr>
          </a:p>
          <a:p>
            <a:pPr marL="1882775" indent="-343535">
              <a:lnSpc>
                <a:spcPct val="100000"/>
              </a:lnSpc>
              <a:spcBef>
                <a:spcPts val="720"/>
              </a:spcBef>
              <a:buFont typeface="Arial"/>
              <a:buChar char="•"/>
              <a:tabLst>
                <a:tab pos="1882775" algn="l"/>
                <a:tab pos="1883410" algn="l"/>
              </a:tabLst>
            </a:pP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Although the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course was well</a:t>
            </a:r>
            <a:r>
              <a:rPr sz="2400" b="1" spc="1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organised</a:t>
            </a:r>
            <a:endParaRPr sz="2400">
              <a:latin typeface="Calibri"/>
              <a:cs typeface="Calibri"/>
            </a:endParaRPr>
          </a:p>
          <a:p>
            <a:pPr marL="1882775" indent="-343535">
              <a:lnSpc>
                <a:spcPct val="100000"/>
              </a:lnSpc>
              <a:spcBef>
                <a:spcPts val="705"/>
              </a:spcBef>
              <a:buFont typeface="Arial"/>
              <a:buChar char="•"/>
              <a:tabLst>
                <a:tab pos="1882775" algn="l"/>
                <a:tab pos="1883410" algn="l"/>
              </a:tabLst>
            </a:pP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The new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book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very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simple 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to</a:t>
            </a:r>
            <a:r>
              <a:rPr sz="2400" b="1" spc="-3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understand</a:t>
            </a:r>
            <a:endParaRPr sz="2400">
              <a:latin typeface="Calibri"/>
              <a:cs typeface="Calibri"/>
            </a:endParaRPr>
          </a:p>
          <a:p>
            <a:pPr marL="1882775" indent="-343535">
              <a:lnSpc>
                <a:spcPct val="100000"/>
              </a:lnSpc>
              <a:spcBef>
                <a:spcPts val="710"/>
              </a:spcBef>
              <a:buFont typeface="Arial"/>
              <a:buChar char="•"/>
              <a:tabLst>
                <a:tab pos="1882775" algn="l"/>
                <a:tab pos="1883410" algn="l"/>
              </a:tabLst>
            </a:pP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Organised </a:t>
            </a:r>
            <a:r>
              <a:rPr sz="2400" b="1" spc="-5" dirty="0">
                <a:solidFill>
                  <a:srgbClr val="006FC0"/>
                </a:solidFill>
                <a:latin typeface="Calibri"/>
                <a:cs typeface="Calibri"/>
              </a:rPr>
              <a:t>the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students </a:t>
            </a:r>
            <a:r>
              <a:rPr sz="2400" b="1" spc="-20" dirty="0">
                <a:solidFill>
                  <a:srgbClr val="006FC0"/>
                </a:solidFill>
                <a:latin typeface="Calibri"/>
                <a:cs typeface="Calibri"/>
              </a:rPr>
              <a:t>into 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different</a:t>
            </a:r>
            <a:r>
              <a:rPr sz="2400" b="1" spc="7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classes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500">
              <a:latin typeface="Calibri"/>
              <a:cs typeface="Calibri"/>
            </a:endParaRPr>
          </a:p>
          <a:p>
            <a:pPr marL="109855" algn="ctr">
              <a:lnSpc>
                <a:spcPct val="100000"/>
              </a:lnSpc>
            </a:pPr>
            <a:r>
              <a:rPr sz="2400" b="1" spc="-5" dirty="0">
                <a:latin typeface="Calibri"/>
                <a:cs typeface="Calibri"/>
              </a:rPr>
              <a:t>Can </a:t>
            </a:r>
            <a:r>
              <a:rPr sz="2400" b="1" spc="-10" dirty="0">
                <a:latin typeface="Calibri"/>
                <a:cs typeface="Calibri"/>
              </a:rPr>
              <a:t>you </a:t>
            </a:r>
            <a:r>
              <a:rPr sz="2400" b="1" dirty="0">
                <a:latin typeface="Calibri"/>
                <a:cs typeface="Calibri"/>
              </a:rPr>
              <a:t>see </a:t>
            </a:r>
            <a:r>
              <a:rPr sz="2400" b="1" spc="-10" dirty="0">
                <a:latin typeface="Calibri"/>
                <a:cs typeface="Calibri"/>
              </a:rPr>
              <a:t>what they </a:t>
            </a:r>
            <a:r>
              <a:rPr sz="2400" b="1" spc="-5" dirty="0">
                <a:latin typeface="Calibri"/>
                <a:cs typeface="Calibri"/>
              </a:rPr>
              <a:t>problems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are?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565"/>
              </a:spcBef>
            </a:pPr>
            <a:r>
              <a:rPr sz="2400" b="1" spc="-10" dirty="0">
                <a:latin typeface="Calibri"/>
                <a:cs typeface="Calibri"/>
              </a:rPr>
              <a:t>They are </a:t>
            </a:r>
            <a:r>
              <a:rPr sz="2400" b="1" dirty="0">
                <a:latin typeface="Calibri"/>
                <a:cs typeface="Calibri"/>
              </a:rPr>
              <a:t>all </a:t>
            </a:r>
            <a:r>
              <a:rPr sz="2400" b="1" spc="-10" dirty="0">
                <a:latin typeface="Calibri"/>
                <a:cs typeface="Calibri"/>
              </a:rPr>
              <a:t>incomplete </a:t>
            </a:r>
            <a:r>
              <a:rPr sz="2400" b="1" spc="-5" dirty="0">
                <a:latin typeface="Calibri"/>
                <a:cs typeface="Calibri"/>
              </a:rPr>
              <a:t>because </a:t>
            </a:r>
            <a:r>
              <a:rPr sz="2400" b="1" spc="-10" dirty="0">
                <a:latin typeface="Calibri"/>
                <a:cs typeface="Calibri"/>
              </a:rPr>
              <a:t>they </a:t>
            </a:r>
            <a:r>
              <a:rPr sz="2400" b="1" spc="-10" dirty="0">
                <a:solidFill>
                  <a:srgbClr val="FF0000"/>
                </a:solidFill>
                <a:latin typeface="Calibri"/>
                <a:cs typeface="Calibri"/>
              </a:rPr>
              <a:t>are </a:t>
            </a: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all </a:t>
            </a:r>
            <a:r>
              <a:rPr sz="2400" b="1" spc="-5" dirty="0">
                <a:solidFill>
                  <a:srgbClr val="FF0000"/>
                </a:solidFill>
                <a:latin typeface="Calibri"/>
                <a:cs typeface="Calibri"/>
              </a:rPr>
              <a:t>missing something</a:t>
            </a:r>
            <a:r>
              <a:rPr sz="2400" b="1" spc="-5" dirty="0">
                <a:latin typeface="Calibri"/>
                <a:cs typeface="Calibri"/>
              </a:rPr>
              <a:t>. </a:t>
            </a:r>
            <a:r>
              <a:rPr sz="2400" b="1" spc="-15" dirty="0">
                <a:latin typeface="Calibri"/>
                <a:cs typeface="Calibri"/>
              </a:rPr>
              <a:t>Therefore, </a:t>
            </a:r>
            <a:r>
              <a:rPr sz="2400" b="1" dirty="0">
                <a:latin typeface="Calibri"/>
                <a:cs typeface="Calibri"/>
              </a:rPr>
              <a:t>these  </a:t>
            </a:r>
            <a:r>
              <a:rPr sz="2400" b="1" spc="-10" dirty="0">
                <a:latin typeface="Calibri"/>
                <a:cs typeface="Calibri"/>
              </a:rPr>
              <a:t>sentences are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sentence</a:t>
            </a:r>
            <a:r>
              <a:rPr sz="2400" b="1" spc="25" dirty="0">
                <a:solidFill>
                  <a:srgbClr val="2583C5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2583C5"/>
                </a:solidFill>
                <a:latin typeface="Calibri"/>
                <a:cs typeface="Calibri"/>
              </a:rPr>
              <a:t>fragments.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1078</Words>
  <Application>Microsoft Office PowerPoint</Application>
  <PresentationFormat>Custom</PresentationFormat>
  <Paragraphs>126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Sentence Structure</vt:lpstr>
      <vt:lpstr>Before we begin….</vt:lpstr>
      <vt:lpstr>Simple Sentences</vt:lpstr>
      <vt:lpstr>Compound Sentences</vt:lpstr>
      <vt:lpstr>Complex Sentences</vt:lpstr>
      <vt:lpstr>Compound-Complex Sentences</vt:lpstr>
      <vt:lpstr>Do I need to know all this?</vt:lpstr>
      <vt:lpstr>Sentence Problems</vt:lpstr>
      <vt:lpstr>Sentence Fragments</vt:lpstr>
      <vt:lpstr>Sentence Fragments</vt:lpstr>
      <vt:lpstr>Run-on Sentences / Comma Splices</vt:lpstr>
      <vt:lpstr>Run-on Sentences / Comma Splices</vt:lpstr>
      <vt:lpstr>Run-on Sentences / Comma Splices</vt:lpstr>
      <vt:lpstr>Choppy Sentences</vt:lpstr>
      <vt:lpstr>Choppy Sentences</vt:lpstr>
      <vt:lpstr>Stringy Sentences</vt:lpstr>
      <vt:lpstr>Stringy Sentences</vt:lpstr>
      <vt:lpstr>Extra Practice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Sentence Structure</dc:title>
  <cp:lastModifiedBy>Izhar Ahmad</cp:lastModifiedBy>
  <cp:revision>2</cp:revision>
  <dcterms:created xsi:type="dcterms:W3CDTF">2020-04-12T16:01:09Z</dcterms:created>
  <dcterms:modified xsi:type="dcterms:W3CDTF">2020-04-12T16:58:44Z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2019-09-04T00:00:00Z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2020-04-12T00:00:00Z</vt:filetime>
  </property>
</Properties>
</file>